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80" r:id="rId2"/>
  </p:sldMasterIdLst>
  <p:notesMasterIdLst>
    <p:notesMasterId r:id="rId51"/>
  </p:notesMasterIdLst>
  <p:handoutMasterIdLst>
    <p:handoutMasterId r:id="rId52"/>
  </p:handoutMasterIdLst>
  <p:sldIdLst>
    <p:sldId id="370" r:id="rId3"/>
    <p:sldId id="462" r:id="rId4"/>
    <p:sldId id="466" r:id="rId5"/>
    <p:sldId id="464" r:id="rId6"/>
    <p:sldId id="417" r:id="rId7"/>
    <p:sldId id="418" r:id="rId8"/>
    <p:sldId id="422" r:id="rId9"/>
    <p:sldId id="439" r:id="rId10"/>
    <p:sldId id="410" r:id="rId11"/>
    <p:sldId id="423" r:id="rId12"/>
    <p:sldId id="411" r:id="rId13"/>
    <p:sldId id="427" r:id="rId14"/>
    <p:sldId id="426" r:id="rId15"/>
    <p:sldId id="432" r:id="rId16"/>
    <p:sldId id="431" r:id="rId17"/>
    <p:sldId id="451" r:id="rId18"/>
    <p:sldId id="441" r:id="rId19"/>
    <p:sldId id="442" r:id="rId20"/>
    <p:sldId id="443" r:id="rId21"/>
    <p:sldId id="445" r:id="rId22"/>
    <p:sldId id="447" r:id="rId23"/>
    <p:sldId id="450" r:id="rId24"/>
    <p:sldId id="449" r:id="rId25"/>
    <p:sldId id="475" r:id="rId26"/>
    <p:sldId id="485" r:id="rId27"/>
    <p:sldId id="493" r:id="rId28"/>
    <p:sldId id="494" r:id="rId29"/>
    <p:sldId id="495" r:id="rId30"/>
    <p:sldId id="496" r:id="rId31"/>
    <p:sldId id="497" r:id="rId32"/>
    <p:sldId id="498" r:id="rId33"/>
    <p:sldId id="499" r:id="rId34"/>
    <p:sldId id="500" r:id="rId35"/>
    <p:sldId id="502" r:id="rId36"/>
    <p:sldId id="503" r:id="rId37"/>
    <p:sldId id="501" r:id="rId38"/>
    <p:sldId id="511" r:id="rId39"/>
    <p:sldId id="486" r:id="rId40"/>
    <p:sldId id="488" r:id="rId41"/>
    <p:sldId id="512" r:id="rId42"/>
    <p:sldId id="513" r:id="rId43"/>
    <p:sldId id="489" r:id="rId44"/>
    <p:sldId id="490" r:id="rId45"/>
    <p:sldId id="487" r:id="rId46"/>
    <p:sldId id="492" r:id="rId47"/>
    <p:sldId id="515" r:id="rId48"/>
    <p:sldId id="516" r:id="rId49"/>
    <p:sldId id="514" r:id="rId5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3232"/>
    <a:srgbClr val="323232"/>
    <a:srgbClr val="FF00FF"/>
    <a:srgbClr val="FFFF00"/>
    <a:srgbClr val="0000FE"/>
    <a:srgbClr val="00FE00"/>
    <a:srgbClr val="0000FF"/>
    <a:srgbClr val="00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708" y="-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47434-AA62-465A-A654-E8C0A7168A5C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C7430-F88C-4885-B70E-0E243D6C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89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63814-E99D-47D7-BA09-628D658305F4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4D355-BF19-40D5-8EC2-FFDA4D936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8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4D355-BF19-40D5-8EC2-FFDA4D936E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64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4D355-BF19-40D5-8EC2-FFDA4D936EC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5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106875" y="-23750"/>
            <a:ext cx="9326880" cy="104644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Dark is Your Light 2.0</a:t>
            </a:r>
            <a:endParaRPr lang="en-US" sz="6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659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53725" y="-55657"/>
            <a:ext cx="9326880" cy="153888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Dark is Your Light 2.0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   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(Part II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3444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53725" y="-55657"/>
            <a:ext cx="9326880" cy="153888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Dark is Your Light 2.0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   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(Part III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27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05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106875" y="-23750"/>
            <a:ext cx="9326880" cy="104644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Dark is Your Light 2.0</a:t>
            </a:r>
            <a:endParaRPr lang="en-US" sz="6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97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06875" y="-23750"/>
            <a:ext cx="9326880" cy="104644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Color</a:t>
            </a:r>
            <a:r>
              <a:rPr lang="en-US" sz="6200" b="1" baseline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</a:t>
            </a:r>
            <a:r>
              <a:rPr lang="en-US" sz="6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Light?</a:t>
            </a:r>
            <a:endParaRPr lang="en-US" sz="6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9255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05544" y="-46272"/>
            <a:ext cx="9326880" cy="76944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Composition of Your</a:t>
            </a:r>
            <a:r>
              <a:rPr lang="en-US" sz="4400" b="1" baseline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Light?</a:t>
            </a:r>
            <a:endParaRPr lang="en-U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9485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05544" y="-46272"/>
            <a:ext cx="9326880" cy="76944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Light Up Your Light</a:t>
            </a:r>
            <a:r>
              <a:rPr lang="en-US" sz="4400" b="1" baseline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9496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5143113"/>
            <a:chOff x="0" y="0"/>
            <a:chExt cx="9144000" cy="5143113"/>
          </a:xfrm>
        </p:grpSpPr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42950"/>
              <a:ext cx="9144000" cy="4400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8953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7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4" r:id="rId3"/>
    <p:sldLayoutId id="2147483679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2950"/>
            <a:ext cx="9144000" cy="44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89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5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emf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8670" y="2114550"/>
            <a:ext cx="9326880" cy="184665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Lighting Up Your 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Brighten Your World!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35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7" t="15709" r="16817" b="13333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83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19762" r="77742" b="22597"/>
          <a:stretch/>
        </p:blipFill>
        <p:spPr bwMode="auto">
          <a:xfrm>
            <a:off x="737798" y="926274"/>
            <a:ext cx="1043501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120" r="5516" b="7893"/>
          <a:stretch/>
        </p:blipFill>
        <p:spPr bwMode="auto">
          <a:xfrm>
            <a:off x="749171" y="953569"/>
            <a:ext cx="1018480" cy="763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079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19762" r="69590" b="22597"/>
          <a:stretch/>
        </p:blipFill>
        <p:spPr bwMode="auto">
          <a:xfrm>
            <a:off x="737798" y="926274"/>
            <a:ext cx="2058841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120" r="5516" b="7893"/>
          <a:stretch/>
        </p:blipFill>
        <p:spPr bwMode="auto">
          <a:xfrm>
            <a:off x="749171" y="953569"/>
            <a:ext cx="1018480" cy="763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5692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19762" r="59675" b="22597"/>
          <a:stretch/>
        </p:blipFill>
        <p:spPr bwMode="auto">
          <a:xfrm>
            <a:off x="737798" y="926274"/>
            <a:ext cx="3293875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1134832"/>
            <a:ext cx="3352800" cy="360098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[2 Peter 1:5-7 NKJV]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But </a:t>
            </a:r>
            <a:r>
              <a:rPr lang="en-US" sz="1800" dirty="0">
                <a:solidFill>
                  <a:schemeClr val="tx1"/>
                </a:solidFill>
              </a:rPr>
              <a:t>also for this very reason, giving all diligence,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1) add </a:t>
            </a:r>
            <a:r>
              <a:rPr lang="en-US" sz="1800" b="1" dirty="0">
                <a:solidFill>
                  <a:schemeClr val="tx1"/>
                </a:solidFill>
              </a:rPr>
              <a:t>to your faith virtue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2) to </a:t>
            </a:r>
            <a:r>
              <a:rPr lang="en-US" sz="1800" b="1" dirty="0">
                <a:solidFill>
                  <a:schemeClr val="tx1"/>
                </a:solidFill>
              </a:rPr>
              <a:t>virtue </a:t>
            </a:r>
            <a:r>
              <a:rPr lang="en-US" sz="1800" b="1" dirty="0" smtClean="0">
                <a:solidFill>
                  <a:schemeClr val="tx1"/>
                </a:solidFill>
              </a:rPr>
              <a:t>knowledge, </a:t>
            </a: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3) to </a:t>
            </a:r>
            <a:r>
              <a:rPr lang="en-US" sz="1800" b="1" dirty="0">
                <a:solidFill>
                  <a:schemeClr val="tx1"/>
                </a:solidFill>
              </a:rPr>
              <a:t>knowledge self-control, 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4) to </a:t>
            </a:r>
            <a:r>
              <a:rPr lang="en-US" sz="1800" b="1" dirty="0">
                <a:solidFill>
                  <a:schemeClr val="tx1"/>
                </a:solidFill>
              </a:rPr>
              <a:t>self-control perseverance, 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5) to </a:t>
            </a:r>
            <a:r>
              <a:rPr lang="en-US" sz="1800" b="1" dirty="0">
                <a:solidFill>
                  <a:schemeClr val="tx1"/>
                </a:solidFill>
              </a:rPr>
              <a:t>perseverance </a:t>
            </a:r>
            <a:r>
              <a:rPr lang="en-US" sz="1800" b="1" dirty="0" smtClean="0">
                <a:solidFill>
                  <a:schemeClr val="tx1"/>
                </a:solidFill>
              </a:rPr>
              <a:t>godliness, </a:t>
            </a: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6) to </a:t>
            </a:r>
            <a:r>
              <a:rPr lang="en-US" sz="1800" b="1" dirty="0">
                <a:solidFill>
                  <a:schemeClr val="tx1"/>
                </a:solidFill>
              </a:rPr>
              <a:t>godliness brotherly kindness, 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7)and </a:t>
            </a:r>
            <a:r>
              <a:rPr lang="en-US" sz="1800" b="1" dirty="0">
                <a:solidFill>
                  <a:schemeClr val="tx1"/>
                </a:solidFill>
              </a:rPr>
              <a:t>to brotherly kindness love.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120" r="5516" b="7893"/>
          <a:stretch/>
        </p:blipFill>
        <p:spPr bwMode="auto">
          <a:xfrm>
            <a:off x="749171" y="953569"/>
            <a:ext cx="1018480" cy="763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5692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19762" r="43944" b="22597"/>
          <a:stretch/>
        </p:blipFill>
        <p:spPr bwMode="auto">
          <a:xfrm>
            <a:off x="228600" y="926274"/>
            <a:ext cx="5253303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800" y="1200150"/>
            <a:ext cx="3352800" cy="120032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[2 Peter 1:5-7 NKJV]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But </a:t>
            </a:r>
            <a:r>
              <a:rPr lang="en-US" sz="1800" dirty="0">
                <a:solidFill>
                  <a:schemeClr val="tx1"/>
                </a:solidFill>
              </a:rPr>
              <a:t>also for this very reason, giving all diligence,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7)and </a:t>
            </a:r>
            <a:r>
              <a:rPr lang="en-US" sz="1800" b="1" dirty="0">
                <a:solidFill>
                  <a:schemeClr val="tx1"/>
                </a:solidFill>
              </a:rPr>
              <a:t>to brotherly kindness love.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448" y="2540653"/>
            <a:ext cx="3352800" cy="147732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[1 John 5:3]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For </a:t>
            </a:r>
            <a:r>
              <a:rPr lang="en-US" sz="1800" dirty="0">
                <a:solidFill>
                  <a:schemeClr val="tx1"/>
                </a:solidFill>
              </a:rPr>
              <a:t>this is </a:t>
            </a:r>
            <a:r>
              <a:rPr lang="en-US" sz="1800" b="1" dirty="0">
                <a:solidFill>
                  <a:schemeClr val="tx1"/>
                </a:solidFill>
              </a:rPr>
              <a:t>the love of God</a:t>
            </a:r>
            <a:r>
              <a:rPr lang="en-US" sz="1800" dirty="0">
                <a:solidFill>
                  <a:schemeClr val="tx1"/>
                </a:solidFill>
              </a:rPr>
              <a:t>, that we keep His </a:t>
            </a:r>
            <a:r>
              <a:rPr lang="en-US" sz="1800" b="1" dirty="0">
                <a:solidFill>
                  <a:schemeClr val="tx1"/>
                </a:solidFill>
              </a:rPr>
              <a:t>commandments</a:t>
            </a:r>
            <a:r>
              <a:rPr lang="en-US" sz="1800" dirty="0">
                <a:solidFill>
                  <a:schemeClr val="tx1"/>
                </a:solidFill>
              </a:rPr>
              <a:t>. And His commandments are not burdensome.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120" r="5516" b="7893"/>
          <a:stretch/>
        </p:blipFill>
        <p:spPr bwMode="auto">
          <a:xfrm>
            <a:off x="257032" y="960677"/>
            <a:ext cx="1018480" cy="763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7451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5" t="19762" r="29829" b="22597"/>
          <a:stretch/>
        </p:blipFill>
        <p:spPr bwMode="auto">
          <a:xfrm>
            <a:off x="1303320" y="928546"/>
            <a:ext cx="3707641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653" y="901038"/>
            <a:ext cx="1760308" cy="40865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120" r="5516" b="7893"/>
          <a:stretch/>
        </p:blipFill>
        <p:spPr bwMode="auto">
          <a:xfrm>
            <a:off x="257032" y="960677"/>
            <a:ext cx="1018480" cy="763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745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5" t="19762" r="12974" b="22597"/>
          <a:stretch/>
        </p:blipFill>
        <p:spPr bwMode="auto">
          <a:xfrm>
            <a:off x="1303320" y="928546"/>
            <a:ext cx="5807164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5024920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16336" y="1761635"/>
            <a:ext cx="2102816" cy="25627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653" y="901038"/>
            <a:ext cx="1760308" cy="40865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120" r="5516" b="7893"/>
          <a:stretch/>
        </p:blipFill>
        <p:spPr bwMode="auto">
          <a:xfrm>
            <a:off x="257032" y="960677"/>
            <a:ext cx="1018480" cy="763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950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5" t="19762" r="12974" b="22597"/>
          <a:stretch/>
        </p:blipFill>
        <p:spPr bwMode="auto">
          <a:xfrm>
            <a:off x="1303320" y="928546"/>
            <a:ext cx="5807164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5024920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16336" y="1761635"/>
            <a:ext cx="2102816" cy="22579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653" y="901038"/>
            <a:ext cx="1760308" cy="40865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120" r="5516" b="7893"/>
          <a:stretch/>
        </p:blipFill>
        <p:spPr bwMode="auto">
          <a:xfrm>
            <a:off x="257032" y="960677"/>
            <a:ext cx="1018480" cy="763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340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5" t="19762" r="12974" b="22597"/>
          <a:stretch/>
        </p:blipFill>
        <p:spPr bwMode="auto">
          <a:xfrm>
            <a:off x="1303320" y="928546"/>
            <a:ext cx="5807164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5024920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16336" y="1761635"/>
            <a:ext cx="2102816" cy="1953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653" y="901038"/>
            <a:ext cx="1760308" cy="40865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120" r="5516" b="7893"/>
          <a:stretch/>
        </p:blipFill>
        <p:spPr bwMode="auto">
          <a:xfrm>
            <a:off x="257032" y="960677"/>
            <a:ext cx="1018480" cy="763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020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5" t="19762" r="12974" b="22597"/>
          <a:stretch/>
        </p:blipFill>
        <p:spPr bwMode="auto">
          <a:xfrm>
            <a:off x="1303320" y="928546"/>
            <a:ext cx="5807164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5024920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16336" y="1761635"/>
            <a:ext cx="2102816" cy="16483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653" y="901038"/>
            <a:ext cx="1760308" cy="40865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120" r="5516" b="7893"/>
          <a:stretch/>
        </p:blipFill>
        <p:spPr bwMode="auto">
          <a:xfrm>
            <a:off x="257032" y="960677"/>
            <a:ext cx="1018480" cy="763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0713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825" y="1411332"/>
            <a:ext cx="8686799" cy="33137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b="1" dirty="0" smtClean="0"/>
              <a:t>Mat 6:22 NKJV</a:t>
            </a:r>
          </a:p>
          <a:p>
            <a:pPr algn="l"/>
            <a:r>
              <a:rPr lang="en-US" sz="3200" dirty="0" smtClean="0"/>
              <a:t>"</a:t>
            </a:r>
            <a:r>
              <a:rPr lang="en-US" sz="3200" dirty="0"/>
              <a:t>The </a:t>
            </a:r>
            <a:r>
              <a:rPr lang="en-US" sz="3200" b="1" u="sng" dirty="0"/>
              <a:t>lamp of the body is the eye</a:t>
            </a:r>
            <a:r>
              <a:rPr lang="en-US" sz="3200" dirty="0"/>
              <a:t>. If therefore your </a:t>
            </a:r>
            <a:r>
              <a:rPr lang="en-US" sz="3200" b="1" u="sng" dirty="0"/>
              <a:t>eye is good</a:t>
            </a:r>
            <a:r>
              <a:rPr lang="en-US" sz="3200" dirty="0"/>
              <a:t>, your whole body will be </a:t>
            </a:r>
            <a:r>
              <a:rPr lang="en-US" sz="3200" b="1" u="sng" dirty="0"/>
              <a:t>full of </a:t>
            </a:r>
            <a:r>
              <a:rPr lang="en-US" sz="3200" b="1" u="sng" dirty="0" smtClean="0"/>
              <a:t>light. </a:t>
            </a:r>
            <a:r>
              <a:rPr lang="en-US" sz="3200" dirty="0"/>
              <a:t>But if </a:t>
            </a:r>
            <a:r>
              <a:rPr lang="en-US" sz="3200" b="1" u="sng" dirty="0"/>
              <a:t>your eye is bad</a:t>
            </a:r>
            <a:r>
              <a:rPr lang="en-US" sz="3200" dirty="0"/>
              <a:t>, your whole body will be full of darkness. If therefore the </a:t>
            </a:r>
            <a:r>
              <a:rPr lang="en-US" sz="3200" b="1" u="sng" dirty="0"/>
              <a:t>light that is in you is darkness, how great [is] that darkness</a:t>
            </a:r>
            <a:r>
              <a:rPr lang="en-US" sz="3200" b="1" u="sng" dirty="0" smtClean="0"/>
              <a:t>!</a:t>
            </a:r>
            <a:endParaRPr lang="en-US" sz="3200" b="1" u="sng" dirty="0"/>
          </a:p>
        </p:txBody>
      </p:sp>
      <p:sp>
        <p:nvSpPr>
          <p:cNvPr id="4" name="Oval Callout 3"/>
          <p:cNvSpPr/>
          <p:nvPr/>
        </p:nvSpPr>
        <p:spPr>
          <a:xfrm>
            <a:off x="5029200" y="1047750"/>
            <a:ext cx="2552376" cy="1600200"/>
          </a:xfrm>
          <a:prstGeom prst="wedgeEllipseCallout">
            <a:avLst>
              <a:gd name="adj1" fmla="val 45791"/>
              <a:gd name="adj2" fmla="val 64607"/>
            </a:avLst>
          </a:prstGeom>
          <a:solidFill>
            <a:schemeClr val="bg1">
              <a:alpha val="8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b="1" i="1" dirty="0" err="1" smtClean="0">
                <a:solidFill>
                  <a:schemeClr val="tx1"/>
                </a:solidFill>
              </a:rPr>
              <a:t>Phōteinos</a:t>
            </a:r>
            <a:r>
              <a:rPr lang="en-US" b="1" i="1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Composed of light, of a bright character, full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light…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6305388" y="3138792"/>
            <a:ext cx="2838612" cy="1947558"/>
          </a:xfrm>
          <a:prstGeom prst="wedgeEllipseCallout">
            <a:avLst>
              <a:gd name="adj1" fmla="val -67324"/>
              <a:gd name="adj2" fmla="val 17435"/>
            </a:avLst>
          </a:prstGeom>
          <a:solidFill>
            <a:schemeClr val="bg1">
              <a:alpha val="8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b="1" i="1" dirty="0" err="1" smtClean="0">
                <a:solidFill>
                  <a:schemeClr val="tx1"/>
                </a:solidFill>
              </a:rPr>
              <a:t>Skotos</a:t>
            </a:r>
            <a:r>
              <a:rPr lang="en-US" b="1" i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Darkness of night, </a:t>
            </a:r>
            <a:r>
              <a:rPr lang="en-US" sz="1500" dirty="0">
                <a:solidFill>
                  <a:schemeClr val="tx1"/>
                </a:solidFill>
              </a:rPr>
              <a:t>ignorance </a:t>
            </a:r>
            <a:r>
              <a:rPr lang="en-US" sz="1500" dirty="0" smtClean="0">
                <a:solidFill>
                  <a:schemeClr val="tx1"/>
                </a:solidFill>
              </a:rPr>
              <a:t>respecting divine </a:t>
            </a:r>
            <a:r>
              <a:rPr lang="en-US" sz="1500" dirty="0">
                <a:solidFill>
                  <a:schemeClr val="tx1"/>
                </a:solidFill>
              </a:rPr>
              <a:t>things and </a:t>
            </a:r>
            <a:r>
              <a:rPr lang="en-US" sz="1500" dirty="0" smtClean="0">
                <a:solidFill>
                  <a:schemeClr val="tx1"/>
                </a:solidFill>
              </a:rPr>
              <a:t>human duties</a:t>
            </a:r>
            <a:r>
              <a:rPr lang="en-US" sz="1500" dirty="0">
                <a:solidFill>
                  <a:schemeClr val="tx1"/>
                </a:solidFill>
              </a:rPr>
              <a:t>, and </a:t>
            </a:r>
            <a:r>
              <a:rPr lang="en-US" sz="1500" dirty="0" smtClean="0">
                <a:solidFill>
                  <a:schemeClr val="tx1"/>
                </a:solidFill>
              </a:rPr>
              <a:t>the accompanying ungodliness </a:t>
            </a:r>
            <a:r>
              <a:rPr lang="en-US" sz="1500" dirty="0">
                <a:solidFill>
                  <a:schemeClr val="tx1"/>
                </a:solidFill>
              </a:rPr>
              <a:t>and immorality</a:t>
            </a:r>
            <a:endParaRPr lang="en-US" sz="1500" dirty="0" smtClean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2743200" y="1962150"/>
            <a:ext cx="2552376" cy="1600200"/>
          </a:xfrm>
          <a:prstGeom prst="wedgeEllipseCallout">
            <a:avLst>
              <a:gd name="adj1" fmla="val 45791"/>
              <a:gd name="adj2" fmla="val 64607"/>
            </a:avLst>
          </a:prstGeom>
          <a:solidFill>
            <a:schemeClr val="bg1">
              <a:alpha val="8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b="1" i="1" dirty="0" err="1" smtClean="0">
                <a:solidFill>
                  <a:schemeClr val="tx1"/>
                </a:solidFill>
              </a:rPr>
              <a:t>Phōs</a:t>
            </a:r>
            <a:r>
              <a:rPr lang="en-US" b="1" i="1" dirty="0" smtClean="0">
                <a:solidFill>
                  <a:schemeClr val="tx1"/>
                </a:solidFill>
              </a:rPr>
              <a:t>:</a:t>
            </a:r>
            <a:endParaRPr lang="en-US" b="1" i="1" dirty="0">
              <a:solidFill>
                <a:schemeClr val="tx1"/>
              </a:solidFill>
            </a:endParaRP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the light emitted </a:t>
            </a:r>
            <a:r>
              <a:rPr lang="en-US" i="1" dirty="0">
                <a:solidFill>
                  <a:schemeClr val="tx1"/>
                </a:solidFill>
              </a:rPr>
              <a:t>by a lamp</a:t>
            </a:r>
          </a:p>
        </p:txBody>
      </p:sp>
    </p:spTree>
    <p:extLst>
      <p:ext uri="{BB962C8B-B14F-4D97-AF65-F5344CB8AC3E}">
        <p14:creationId xmlns:p14="http://schemas.microsoft.com/office/powerpoint/2010/main" val="387930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5" t="19762" r="12974" b="22597"/>
          <a:stretch/>
        </p:blipFill>
        <p:spPr bwMode="auto">
          <a:xfrm>
            <a:off x="1303320" y="928546"/>
            <a:ext cx="5807164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5024920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16336" y="1765969"/>
            <a:ext cx="2102816" cy="12673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653" y="901038"/>
            <a:ext cx="1760308" cy="40865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120" r="5516" b="7893"/>
          <a:stretch/>
        </p:blipFill>
        <p:spPr bwMode="auto">
          <a:xfrm>
            <a:off x="257032" y="960677"/>
            <a:ext cx="1018480" cy="763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007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5" t="19762" r="12974" b="22597"/>
          <a:stretch/>
        </p:blipFill>
        <p:spPr bwMode="auto">
          <a:xfrm>
            <a:off x="1303320" y="928546"/>
            <a:ext cx="5807164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5024920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16336" y="1761635"/>
            <a:ext cx="2102816" cy="9765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653" y="901038"/>
            <a:ext cx="1760308" cy="40865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120" r="5516" b="7893"/>
          <a:stretch/>
        </p:blipFill>
        <p:spPr bwMode="auto">
          <a:xfrm>
            <a:off x="257032" y="960677"/>
            <a:ext cx="1018480" cy="763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007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5" t="19762" r="12974" b="22597"/>
          <a:stretch/>
        </p:blipFill>
        <p:spPr bwMode="auto">
          <a:xfrm>
            <a:off x="1303320" y="928546"/>
            <a:ext cx="5807164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5024920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16336" y="1761635"/>
            <a:ext cx="2102816" cy="6577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653" y="901038"/>
            <a:ext cx="1760308" cy="40865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120" r="5516" b="7893"/>
          <a:stretch/>
        </p:blipFill>
        <p:spPr bwMode="auto">
          <a:xfrm>
            <a:off x="257032" y="960677"/>
            <a:ext cx="1018480" cy="763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839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5" t="19762" r="12974" b="22597"/>
          <a:stretch/>
        </p:blipFill>
        <p:spPr bwMode="auto">
          <a:xfrm>
            <a:off x="1303320" y="928546"/>
            <a:ext cx="5807164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5024920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653" y="901038"/>
            <a:ext cx="1760308" cy="40865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120" r="5516" b="7893"/>
          <a:stretch/>
        </p:blipFill>
        <p:spPr bwMode="auto">
          <a:xfrm>
            <a:off x="257032" y="960677"/>
            <a:ext cx="1018480" cy="763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839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808606"/>
            <a:ext cx="9143999" cy="2739211"/>
          </a:xfrm>
          <a:prstGeom prst="rect">
            <a:avLst/>
          </a:prstGeom>
          <a:solidFill>
            <a:schemeClr val="tx1">
              <a:lumMod val="85000"/>
              <a:lumOff val="15000"/>
              <a:alpha val="6900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b="1" dirty="0" smtClean="0"/>
              <a:t>Lighting Up Your Light</a:t>
            </a:r>
          </a:p>
          <a:p>
            <a:pPr algn="ctr"/>
            <a:r>
              <a:rPr lang="en-US" sz="3200" b="1" u="sng" dirty="0" smtClean="0"/>
              <a:t>Involves a Process of Addition </a:t>
            </a:r>
          </a:p>
          <a:p>
            <a:pPr algn="ctr"/>
            <a:r>
              <a:rPr lang="en-US" sz="3200" b="1" u="sng" dirty="0" smtClean="0"/>
              <a:t>Built Upon An Indispensable Fundamental</a:t>
            </a:r>
          </a:p>
          <a:p>
            <a:pPr algn="ctr"/>
            <a:r>
              <a:rPr lang="en-US" sz="3200" b="1" u="sng" dirty="0" smtClean="0"/>
              <a:t>FAITH</a:t>
            </a:r>
            <a:endParaRPr lang="en-US" sz="3200" u="sng" dirty="0" smtClean="0"/>
          </a:p>
        </p:txBody>
      </p:sp>
    </p:spTree>
    <p:extLst>
      <p:ext uri="{BB962C8B-B14F-4D97-AF65-F5344CB8AC3E}">
        <p14:creationId xmlns:p14="http://schemas.microsoft.com/office/powerpoint/2010/main" val="36753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2" t="19762" r="12974" b="22597"/>
          <a:stretch/>
        </p:blipFill>
        <p:spPr bwMode="auto">
          <a:xfrm>
            <a:off x="1289648" y="937078"/>
            <a:ext cx="2121715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1353608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16944" y="1761634"/>
            <a:ext cx="2102816" cy="25627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120" r="5516" b="7893"/>
          <a:stretch/>
        </p:blipFill>
        <p:spPr bwMode="auto">
          <a:xfrm>
            <a:off x="257032" y="960677"/>
            <a:ext cx="1018480" cy="763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38800" y="1134832"/>
            <a:ext cx="3352800" cy="360098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[2 Peter 1:5-7 NKJV]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But </a:t>
            </a:r>
            <a:r>
              <a:rPr lang="en-US" sz="1800" dirty="0">
                <a:solidFill>
                  <a:schemeClr val="tx1"/>
                </a:solidFill>
              </a:rPr>
              <a:t>also for this very reason, giving all diligence,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1) add </a:t>
            </a:r>
            <a:r>
              <a:rPr lang="en-US" sz="1800" b="1" dirty="0">
                <a:solidFill>
                  <a:schemeClr val="tx1"/>
                </a:solidFill>
              </a:rPr>
              <a:t>to your faith virtue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2) to </a:t>
            </a:r>
            <a:r>
              <a:rPr lang="en-US" sz="1800" b="1" dirty="0">
                <a:solidFill>
                  <a:schemeClr val="tx1"/>
                </a:solidFill>
              </a:rPr>
              <a:t>virtue </a:t>
            </a:r>
            <a:r>
              <a:rPr lang="en-US" sz="1800" b="1" dirty="0" smtClean="0">
                <a:solidFill>
                  <a:schemeClr val="tx1"/>
                </a:solidFill>
              </a:rPr>
              <a:t>knowledge, </a:t>
            </a: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3) to </a:t>
            </a:r>
            <a:r>
              <a:rPr lang="en-US" sz="1800" b="1" dirty="0">
                <a:solidFill>
                  <a:schemeClr val="tx1"/>
                </a:solidFill>
              </a:rPr>
              <a:t>knowledge self-control, 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4) to </a:t>
            </a:r>
            <a:r>
              <a:rPr lang="en-US" sz="1800" b="1" dirty="0">
                <a:solidFill>
                  <a:schemeClr val="tx1"/>
                </a:solidFill>
              </a:rPr>
              <a:t>self-control perseverance, 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5) to </a:t>
            </a:r>
            <a:r>
              <a:rPr lang="en-US" sz="1800" b="1" dirty="0">
                <a:solidFill>
                  <a:schemeClr val="tx1"/>
                </a:solidFill>
              </a:rPr>
              <a:t>perseverance </a:t>
            </a:r>
            <a:r>
              <a:rPr lang="en-US" sz="1800" b="1" dirty="0" smtClean="0">
                <a:solidFill>
                  <a:schemeClr val="tx1"/>
                </a:solidFill>
              </a:rPr>
              <a:t>godliness, </a:t>
            </a: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6) to </a:t>
            </a:r>
            <a:r>
              <a:rPr lang="en-US" sz="1800" b="1" dirty="0">
                <a:solidFill>
                  <a:schemeClr val="tx1"/>
                </a:solidFill>
              </a:rPr>
              <a:t>godliness brotherly kindness, 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7)and </a:t>
            </a:r>
            <a:r>
              <a:rPr lang="en-US" sz="1800" b="1" dirty="0">
                <a:solidFill>
                  <a:schemeClr val="tx1"/>
                </a:solidFill>
              </a:rPr>
              <a:t>to brotherly kindness love.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7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2" t="19762" r="12974" b="22597"/>
          <a:stretch/>
        </p:blipFill>
        <p:spPr bwMode="auto">
          <a:xfrm>
            <a:off x="1289648" y="937078"/>
            <a:ext cx="2121715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1353608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16944" y="1761634"/>
            <a:ext cx="2102816" cy="25627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120" r="5516" b="7893"/>
          <a:stretch/>
        </p:blipFill>
        <p:spPr bwMode="auto">
          <a:xfrm>
            <a:off x="257032" y="960677"/>
            <a:ext cx="1018480" cy="763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834576"/>
            <a:ext cx="4648200" cy="424731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[2 Peter </a:t>
            </a:r>
            <a:r>
              <a:rPr lang="en-US" sz="1800" b="1" dirty="0" smtClean="0">
                <a:solidFill>
                  <a:schemeClr val="tx1"/>
                </a:solidFill>
              </a:rPr>
              <a:t>1:1-4 </a:t>
            </a:r>
            <a:r>
              <a:rPr lang="en-US" sz="1800" b="1" dirty="0" smtClean="0">
                <a:solidFill>
                  <a:schemeClr val="tx1"/>
                </a:solidFill>
              </a:rPr>
              <a:t>NKJV]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Simon </a:t>
            </a:r>
            <a:r>
              <a:rPr lang="en-US" sz="1800" dirty="0">
                <a:solidFill>
                  <a:schemeClr val="tx1"/>
                </a:solidFill>
              </a:rPr>
              <a:t>Peter, a bondservant and apostle of Jesus Christ, To those who have obtained like precious faith with us by the righteousness of our God and Savior Jesus Christ: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Grace </a:t>
            </a:r>
            <a:r>
              <a:rPr lang="en-US" sz="1800" dirty="0">
                <a:solidFill>
                  <a:schemeClr val="tx1"/>
                </a:solidFill>
              </a:rPr>
              <a:t>and peace be multiplied to you in the knowledge </a:t>
            </a:r>
            <a:r>
              <a:rPr lang="en-US" sz="1800" dirty="0" smtClean="0">
                <a:solidFill>
                  <a:schemeClr val="tx1"/>
                </a:solidFill>
              </a:rPr>
              <a:t> of </a:t>
            </a:r>
            <a:r>
              <a:rPr lang="en-US" sz="1800" dirty="0">
                <a:solidFill>
                  <a:schemeClr val="tx1"/>
                </a:solidFill>
              </a:rPr>
              <a:t>God and of Jesus our </a:t>
            </a:r>
            <a:r>
              <a:rPr lang="en-US" sz="1800" dirty="0" smtClean="0">
                <a:solidFill>
                  <a:schemeClr val="tx1"/>
                </a:solidFill>
              </a:rPr>
              <a:t>Lord, as </a:t>
            </a:r>
            <a:r>
              <a:rPr lang="en-US" sz="1800" dirty="0">
                <a:solidFill>
                  <a:schemeClr val="tx1"/>
                </a:solidFill>
              </a:rPr>
              <a:t>His divine power has given to us all things that [pertain] to life and godliness, through the knowledge of Him who called us by glory and </a:t>
            </a:r>
            <a:r>
              <a:rPr lang="en-US" sz="1800" dirty="0" smtClean="0">
                <a:solidFill>
                  <a:schemeClr val="tx1"/>
                </a:solidFill>
              </a:rPr>
              <a:t>virtue, </a:t>
            </a:r>
            <a:r>
              <a:rPr lang="en-US" sz="1800" b="1" dirty="0" smtClean="0">
                <a:solidFill>
                  <a:schemeClr val="tx1"/>
                </a:solidFill>
              </a:rPr>
              <a:t>by </a:t>
            </a:r>
            <a:r>
              <a:rPr lang="en-US" sz="1800" b="1" dirty="0">
                <a:solidFill>
                  <a:schemeClr val="tx1"/>
                </a:solidFill>
              </a:rPr>
              <a:t>which have been given to us exceedingly great and precious promises, that through these you may be partakers of the divine nature, having escaped the corruption [that is] in the world through lust.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0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2" t="19762" r="12974" b="22597"/>
          <a:stretch/>
        </p:blipFill>
        <p:spPr bwMode="auto">
          <a:xfrm>
            <a:off x="1289648" y="937078"/>
            <a:ext cx="2121715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1353608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16944" y="1761634"/>
            <a:ext cx="2102816" cy="25627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120" r="5516" b="7893"/>
          <a:stretch/>
        </p:blipFill>
        <p:spPr bwMode="auto">
          <a:xfrm>
            <a:off x="257032" y="960677"/>
            <a:ext cx="1018480" cy="763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38800" y="1134832"/>
            <a:ext cx="3352800" cy="360098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[2 Peter 1:5-7 NKJV]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But </a:t>
            </a:r>
            <a:r>
              <a:rPr lang="en-US" sz="1800" dirty="0">
                <a:solidFill>
                  <a:schemeClr val="tx1"/>
                </a:solidFill>
              </a:rPr>
              <a:t>also for this very reason, giving all diligence,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1) add </a:t>
            </a:r>
            <a:r>
              <a:rPr lang="en-US" sz="1800" b="1" dirty="0">
                <a:solidFill>
                  <a:schemeClr val="tx1"/>
                </a:solidFill>
              </a:rPr>
              <a:t>to your faith virtue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2) to </a:t>
            </a:r>
            <a:r>
              <a:rPr lang="en-US" sz="1800" b="1" dirty="0">
                <a:solidFill>
                  <a:schemeClr val="tx1"/>
                </a:solidFill>
              </a:rPr>
              <a:t>virtue </a:t>
            </a:r>
            <a:r>
              <a:rPr lang="en-US" sz="1800" b="1" dirty="0" smtClean="0">
                <a:solidFill>
                  <a:schemeClr val="tx1"/>
                </a:solidFill>
              </a:rPr>
              <a:t>knowledge, </a:t>
            </a: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3) to </a:t>
            </a:r>
            <a:r>
              <a:rPr lang="en-US" sz="1800" b="1" dirty="0">
                <a:solidFill>
                  <a:schemeClr val="tx1"/>
                </a:solidFill>
              </a:rPr>
              <a:t>knowledge self-control, 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4) to </a:t>
            </a:r>
            <a:r>
              <a:rPr lang="en-US" sz="1800" b="1" dirty="0">
                <a:solidFill>
                  <a:schemeClr val="tx1"/>
                </a:solidFill>
              </a:rPr>
              <a:t>self-control perseverance, 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5) to </a:t>
            </a:r>
            <a:r>
              <a:rPr lang="en-US" sz="1800" b="1" dirty="0">
                <a:solidFill>
                  <a:schemeClr val="tx1"/>
                </a:solidFill>
              </a:rPr>
              <a:t>perseverance </a:t>
            </a:r>
            <a:r>
              <a:rPr lang="en-US" sz="1800" b="1" dirty="0" smtClean="0">
                <a:solidFill>
                  <a:schemeClr val="tx1"/>
                </a:solidFill>
              </a:rPr>
              <a:t>godliness, </a:t>
            </a: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6) to </a:t>
            </a:r>
            <a:r>
              <a:rPr lang="en-US" sz="1800" b="1" dirty="0">
                <a:solidFill>
                  <a:schemeClr val="tx1"/>
                </a:solidFill>
              </a:rPr>
              <a:t>godliness brotherly kindness, 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7)and </a:t>
            </a:r>
            <a:r>
              <a:rPr lang="en-US" sz="1800" b="1" dirty="0">
                <a:solidFill>
                  <a:schemeClr val="tx1"/>
                </a:solidFill>
              </a:rPr>
              <a:t>to brotherly kindness love.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0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2" t="19762" r="12974" b="22597"/>
          <a:stretch/>
        </p:blipFill>
        <p:spPr bwMode="auto">
          <a:xfrm>
            <a:off x="1289648" y="937078"/>
            <a:ext cx="2121715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1353608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16944" y="1761634"/>
            <a:ext cx="2102816" cy="25627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120" r="5516" b="7893"/>
          <a:stretch/>
        </p:blipFill>
        <p:spPr bwMode="auto">
          <a:xfrm>
            <a:off x="257032" y="960677"/>
            <a:ext cx="1018480" cy="763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38800" y="1134832"/>
            <a:ext cx="3352800" cy="120032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[Hebrews 11:1 </a:t>
            </a:r>
            <a:r>
              <a:rPr lang="en-US" sz="1800" b="1" dirty="0" smtClean="0">
                <a:solidFill>
                  <a:schemeClr val="tx1"/>
                </a:solidFill>
              </a:rPr>
              <a:t>NKJV]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Now </a:t>
            </a:r>
            <a:r>
              <a:rPr lang="en-US" sz="1800" dirty="0">
                <a:solidFill>
                  <a:schemeClr val="tx1"/>
                </a:solidFill>
              </a:rPr>
              <a:t>faith is the substance of things hoped for, the evidence of things not seen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0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2" t="19762" r="12974" b="22597"/>
          <a:stretch/>
        </p:blipFill>
        <p:spPr bwMode="auto">
          <a:xfrm>
            <a:off x="1289648" y="937078"/>
            <a:ext cx="2121715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1353608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16944" y="1761634"/>
            <a:ext cx="2102816" cy="25627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120" r="5516" b="7893"/>
          <a:stretch/>
        </p:blipFill>
        <p:spPr bwMode="auto">
          <a:xfrm>
            <a:off x="257032" y="960677"/>
            <a:ext cx="1018480" cy="763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38800" y="1134832"/>
            <a:ext cx="3352800" cy="175432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[Hebrews 11:3 NKJV</a:t>
            </a:r>
            <a:r>
              <a:rPr lang="en-US" sz="1800" b="1" dirty="0" smtClean="0">
                <a:solidFill>
                  <a:schemeClr val="tx1"/>
                </a:solidFill>
              </a:rPr>
              <a:t>]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By </a:t>
            </a:r>
            <a:r>
              <a:rPr lang="en-US" sz="1800" dirty="0">
                <a:solidFill>
                  <a:schemeClr val="tx1"/>
                </a:solidFill>
              </a:rPr>
              <a:t>faith we understand that the worlds were framed by the word of God, so that the things which are seen were not made of things which are visible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2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61" y="2120230"/>
            <a:ext cx="9143999" cy="2164695"/>
          </a:xfrm>
          <a:prstGeom prst="rect">
            <a:avLst/>
          </a:prstGeom>
          <a:solidFill>
            <a:schemeClr val="tx1">
              <a:lumMod val="85000"/>
              <a:lumOff val="15000"/>
              <a:alpha val="6900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b="1" dirty="0" smtClean="0"/>
              <a:t>These Scriptures Suggest that </a:t>
            </a:r>
          </a:p>
          <a:p>
            <a:pPr algn="ctr"/>
            <a:r>
              <a:rPr lang="en-US" b="1" dirty="0" smtClean="0"/>
              <a:t>Darkness </a:t>
            </a:r>
            <a:r>
              <a:rPr lang="en-US" b="1" dirty="0" smtClean="0"/>
              <a:t>is the Absence of </a:t>
            </a:r>
            <a:r>
              <a:rPr lang="en-US" b="1" dirty="0" smtClean="0"/>
              <a:t>Light</a:t>
            </a:r>
          </a:p>
          <a:p>
            <a:pPr algn="ctr"/>
            <a:r>
              <a:rPr lang="en-US" b="1" dirty="0" smtClean="0"/>
              <a:t>Is that Literally True or is it a Metaphor</a:t>
            </a:r>
            <a:r>
              <a:rPr lang="en-US" b="1" dirty="0" smtClean="0"/>
              <a:t>?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06597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2" t="19762" r="12974" b="22597"/>
          <a:stretch/>
        </p:blipFill>
        <p:spPr bwMode="auto">
          <a:xfrm>
            <a:off x="1289648" y="937078"/>
            <a:ext cx="2121715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1353608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16944" y="1761634"/>
            <a:ext cx="2102816" cy="25627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120" r="5516" b="7893"/>
          <a:stretch/>
        </p:blipFill>
        <p:spPr bwMode="auto">
          <a:xfrm>
            <a:off x="257032" y="960677"/>
            <a:ext cx="1018480" cy="763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38800" y="1134832"/>
            <a:ext cx="3352800" cy="175432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[Hebrews 11:6]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But </a:t>
            </a:r>
            <a:r>
              <a:rPr lang="en-US" sz="1800" dirty="0">
                <a:solidFill>
                  <a:schemeClr val="tx1"/>
                </a:solidFill>
              </a:rPr>
              <a:t>without faith [it is] impossible to please [Him], for he who comes to God </a:t>
            </a:r>
            <a:r>
              <a:rPr lang="en-US" sz="1800" b="1" u="sng" dirty="0">
                <a:solidFill>
                  <a:schemeClr val="tx1"/>
                </a:solidFill>
              </a:rPr>
              <a:t>must believe that He is,</a:t>
            </a:r>
            <a:r>
              <a:rPr lang="en-US" sz="1800" dirty="0">
                <a:solidFill>
                  <a:schemeClr val="tx1"/>
                </a:solidFill>
              </a:rPr>
              <a:t> and [that] </a:t>
            </a:r>
            <a:r>
              <a:rPr lang="en-US" sz="1800" b="1" u="sng" dirty="0">
                <a:solidFill>
                  <a:schemeClr val="tx1"/>
                </a:solidFill>
              </a:rPr>
              <a:t>He is a rewarder of those who diligently seek Him.</a:t>
            </a:r>
            <a:endParaRPr lang="en-US" sz="1800" b="1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2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2" t="19762" r="12974" b="22597"/>
          <a:stretch/>
        </p:blipFill>
        <p:spPr bwMode="auto">
          <a:xfrm>
            <a:off x="1289648" y="937078"/>
            <a:ext cx="2121715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1353608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16944" y="1761634"/>
            <a:ext cx="2102816" cy="25627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120" r="5516" b="7893"/>
          <a:stretch/>
        </p:blipFill>
        <p:spPr bwMode="auto">
          <a:xfrm>
            <a:off x="257032" y="960677"/>
            <a:ext cx="1018480" cy="763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38800" y="1134832"/>
            <a:ext cx="3352800" cy="175432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[Hebrews 11:6]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But </a:t>
            </a:r>
            <a:r>
              <a:rPr lang="en-US" sz="1800" dirty="0">
                <a:solidFill>
                  <a:schemeClr val="tx1"/>
                </a:solidFill>
              </a:rPr>
              <a:t>without faith [it is] impossible to please [Him], for he who comes to God </a:t>
            </a:r>
            <a:r>
              <a:rPr lang="en-US" sz="1800" b="1" u="sng" dirty="0">
                <a:solidFill>
                  <a:schemeClr val="tx1"/>
                </a:solidFill>
              </a:rPr>
              <a:t>must believe that He is,</a:t>
            </a:r>
            <a:r>
              <a:rPr lang="en-US" sz="1800" dirty="0">
                <a:solidFill>
                  <a:schemeClr val="tx1"/>
                </a:solidFill>
              </a:rPr>
              <a:t> and [that] </a:t>
            </a:r>
            <a:r>
              <a:rPr lang="en-US" sz="1800" b="1" u="sng" dirty="0">
                <a:solidFill>
                  <a:schemeClr val="tx1"/>
                </a:solidFill>
              </a:rPr>
              <a:t>He is a rewarder of those who diligently seek Him.</a:t>
            </a:r>
            <a:endParaRPr lang="en-US" sz="1800" b="1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4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2" t="19762" r="12974" b="22597"/>
          <a:stretch/>
        </p:blipFill>
        <p:spPr bwMode="auto">
          <a:xfrm>
            <a:off x="1289648" y="937078"/>
            <a:ext cx="2121715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1353608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16944" y="1761634"/>
            <a:ext cx="2102816" cy="25627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120" r="5516" b="7893"/>
          <a:stretch/>
        </p:blipFill>
        <p:spPr bwMode="auto">
          <a:xfrm>
            <a:off x="257032" y="960677"/>
            <a:ext cx="1018480" cy="763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38800" y="1134832"/>
            <a:ext cx="3352800" cy="147732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[John 6:44]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No </a:t>
            </a:r>
            <a:r>
              <a:rPr lang="en-US" sz="1800" dirty="0">
                <a:solidFill>
                  <a:schemeClr val="tx1"/>
                </a:solidFill>
              </a:rPr>
              <a:t>one can come to Me unless the Father who sent Me draws him; and I will raise him up at the last day.</a:t>
            </a:r>
            <a:endParaRPr lang="en-US" sz="1800" b="1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4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2" t="19762" r="12974" b="22597"/>
          <a:stretch/>
        </p:blipFill>
        <p:spPr bwMode="auto">
          <a:xfrm>
            <a:off x="1289648" y="937078"/>
            <a:ext cx="2121715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1353608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16944" y="1761634"/>
            <a:ext cx="2102816" cy="25627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120" r="5516" b="7893"/>
          <a:stretch/>
        </p:blipFill>
        <p:spPr bwMode="auto">
          <a:xfrm>
            <a:off x="257032" y="960677"/>
            <a:ext cx="1018480" cy="763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038600" y="1134832"/>
            <a:ext cx="4953000" cy="369331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[Genesis 12:1-5]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Now </a:t>
            </a:r>
            <a:r>
              <a:rPr lang="en-US" sz="1800" dirty="0">
                <a:solidFill>
                  <a:schemeClr val="tx1"/>
                </a:solidFill>
              </a:rPr>
              <a:t>the LORD had said to Abram: "Get out of your country, From your family And from your father's house, To a land that I will show you.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I </a:t>
            </a:r>
            <a:r>
              <a:rPr lang="en-US" sz="1800" dirty="0">
                <a:solidFill>
                  <a:schemeClr val="tx1"/>
                </a:solidFill>
              </a:rPr>
              <a:t>will make you a great nation; I will bless you And make your name great; And you shall be a blessing.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I </a:t>
            </a:r>
            <a:r>
              <a:rPr lang="en-US" sz="1800" dirty="0">
                <a:solidFill>
                  <a:schemeClr val="tx1"/>
                </a:solidFill>
              </a:rPr>
              <a:t>will bless those who bless you, And I will curse him who curses you; And in you all the families of the earth shall be blessed."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So </a:t>
            </a:r>
            <a:r>
              <a:rPr lang="en-US" sz="1800" dirty="0">
                <a:solidFill>
                  <a:schemeClr val="tx1"/>
                </a:solidFill>
              </a:rPr>
              <a:t>Abram departed as the LORD had spoken to him, and Lot went with him. And Abram [was] seventy-five years old when he departed from Haran.</a:t>
            </a:r>
            <a:endParaRPr lang="en-US" sz="1800" b="1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7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2" t="19762" r="12974" b="22597"/>
          <a:stretch/>
        </p:blipFill>
        <p:spPr bwMode="auto">
          <a:xfrm>
            <a:off x="1289648" y="937078"/>
            <a:ext cx="2121715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1353608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16944" y="1761634"/>
            <a:ext cx="2102816" cy="25627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120" r="5516" b="7893"/>
          <a:stretch/>
        </p:blipFill>
        <p:spPr bwMode="auto">
          <a:xfrm>
            <a:off x="257032" y="960677"/>
            <a:ext cx="1018480" cy="763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038600" y="1134832"/>
            <a:ext cx="4953000" cy="203132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[Ephesians 2:8-9]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For </a:t>
            </a:r>
            <a:r>
              <a:rPr lang="en-US" sz="1800" dirty="0">
                <a:solidFill>
                  <a:schemeClr val="tx1"/>
                </a:solidFill>
              </a:rPr>
              <a:t>by grace you have been saved through faith, and that not of yourselves; [it is] the gift of </a:t>
            </a:r>
            <a:r>
              <a:rPr lang="en-US" sz="1800" dirty="0" smtClean="0">
                <a:solidFill>
                  <a:schemeClr val="tx1"/>
                </a:solidFill>
              </a:rPr>
              <a:t>God, not </a:t>
            </a:r>
            <a:r>
              <a:rPr lang="en-US" sz="1800" dirty="0">
                <a:solidFill>
                  <a:schemeClr val="tx1"/>
                </a:solidFill>
              </a:rPr>
              <a:t>of works, lest anyone should boast.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For </a:t>
            </a:r>
            <a:r>
              <a:rPr lang="en-US" sz="1800" dirty="0">
                <a:solidFill>
                  <a:schemeClr val="tx1"/>
                </a:solidFill>
              </a:rPr>
              <a:t>we are His workmanship, created in Christ Jesus for good works, which God prepared beforehand that </a:t>
            </a:r>
            <a:r>
              <a:rPr lang="en-US" sz="1800" b="1" i="1" dirty="0">
                <a:solidFill>
                  <a:schemeClr val="tx1"/>
                </a:solidFill>
              </a:rPr>
              <a:t>we should walk </a:t>
            </a:r>
            <a:r>
              <a:rPr lang="en-US" sz="1800" dirty="0">
                <a:solidFill>
                  <a:schemeClr val="tx1"/>
                </a:solidFill>
              </a:rPr>
              <a:t>in them.</a:t>
            </a:r>
            <a:endParaRPr lang="en-US" sz="1800" b="1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8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808606"/>
            <a:ext cx="9143999" cy="1343958"/>
          </a:xfrm>
          <a:prstGeom prst="rect">
            <a:avLst/>
          </a:prstGeom>
          <a:solidFill>
            <a:schemeClr val="tx1">
              <a:lumMod val="85000"/>
              <a:lumOff val="15000"/>
              <a:alpha val="6900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b="1" dirty="0" smtClean="0"/>
              <a:t>Start With the Gift of </a:t>
            </a:r>
            <a:endParaRPr lang="en-US" sz="3200" b="1" u="sng" dirty="0" smtClean="0"/>
          </a:p>
          <a:p>
            <a:pPr algn="ctr"/>
            <a:r>
              <a:rPr lang="en-US" sz="3200" b="1" u="sng" dirty="0" smtClean="0"/>
              <a:t>FAITH</a:t>
            </a:r>
            <a:endParaRPr lang="en-US" sz="3200" u="sng" dirty="0" smtClean="0"/>
          </a:p>
        </p:txBody>
      </p:sp>
    </p:spTree>
    <p:extLst>
      <p:ext uri="{BB962C8B-B14F-4D97-AF65-F5344CB8AC3E}">
        <p14:creationId xmlns:p14="http://schemas.microsoft.com/office/powerpoint/2010/main" val="9428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2" t="19762" r="12974" b="22597"/>
          <a:stretch/>
        </p:blipFill>
        <p:spPr bwMode="auto">
          <a:xfrm>
            <a:off x="1289648" y="937078"/>
            <a:ext cx="2121715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1353608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16944" y="1761635"/>
            <a:ext cx="2102816" cy="23341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120" r="5516" b="7893"/>
          <a:stretch/>
        </p:blipFill>
        <p:spPr bwMode="auto">
          <a:xfrm>
            <a:off x="257032" y="960677"/>
            <a:ext cx="1018480" cy="763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38800" y="1200150"/>
            <a:ext cx="3352800" cy="120032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[2 Peter 1:5-7 NKJV]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But </a:t>
            </a:r>
            <a:r>
              <a:rPr lang="en-US" sz="1800" dirty="0">
                <a:solidFill>
                  <a:schemeClr val="tx1"/>
                </a:solidFill>
              </a:rPr>
              <a:t>also for this very reason, giving all diligence,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1) add </a:t>
            </a:r>
            <a:r>
              <a:rPr lang="en-US" sz="1800" b="1" dirty="0">
                <a:solidFill>
                  <a:schemeClr val="tx1"/>
                </a:solidFill>
              </a:rPr>
              <a:t>to your faith virtue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2" t="19762" r="12974" b="22597"/>
          <a:stretch/>
        </p:blipFill>
        <p:spPr bwMode="auto">
          <a:xfrm>
            <a:off x="1289648" y="937078"/>
            <a:ext cx="2121715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1353608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16944" y="1761635"/>
            <a:ext cx="2102816" cy="1953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120" r="5516" b="7893"/>
          <a:stretch/>
        </p:blipFill>
        <p:spPr bwMode="auto">
          <a:xfrm>
            <a:off x="257032" y="960677"/>
            <a:ext cx="1018480" cy="763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38800" y="1200150"/>
            <a:ext cx="3352800" cy="92333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[2 Peter 1:5-7 NKJV]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But </a:t>
            </a:r>
            <a:r>
              <a:rPr lang="en-US" sz="1800" dirty="0">
                <a:solidFill>
                  <a:schemeClr val="tx1"/>
                </a:solidFill>
              </a:rPr>
              <a:t>also for this very reason, giving all diligence, 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2" t="19762" r="12974" b="22597"/>
          <a:stretch/>
        </p:blipFill>
        <p:spPr bwMode="auto">
          <a:xfrm>
            <a:off x="1289648" y="937078"/>
            <a:ext cx="2121715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1353608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53608" y="1792305"/>
            <a:ext cx="2102816" cy="1953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120" r="5516" b="7893"/>
          <a:stretch/>
        </p:blipFill>
        <p:spPr bwMode="auto">
          <a:xfrm>
            <a:off x="257032" y="960677"/>
            <a:ext cx="1018480" cy="763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974560"/>
            <a:ext cx="4572000" cy="400109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[Proverbs]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endParaRPr lang="en-US" sz="1800" b="1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Pro 1:7 NKJV - The fear of the LORD [is] the beginning of </a:t>
            </a:r>
            <a:r>
              <a:rPr lang="en-US" sz="1800" b="1" u="sng" dirty="0">
                <a:solidFill>
                  <a:schemeClr val="tx1"/>
                </a:solidFill>
              </a:rPr>
              <a:t>knowledge</a:t>
            </a:r>
            <a:r>
              <a:rPr lang="en-US" sz="1800" dirty="0">
                <a:solidFill>
                  <a:schemeClr val="tx1"/>
                </a:solidFill>
              </a:rPr>
              <a:t>, [But] fools despise wisdom and instruction.</a:t>
            </a:r>
          </a:p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Pro 1:29 NKJV - Because they hated </a:t>
            </a:r>
            <a:r>
              <a:rPr lang="en-US" sz="1800" b="1" u="sng" dirty="0">
                <a:solidFill>
                  <a:schemeClr val="tx1"/>
                </a:solidFill>
              </a:rPr>
              <a:t>knowledge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And did not choose the fear of the LORD,</a:t>
            </a:r>
          </a:p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Pro 2:5 NKJV - Then you will understand the fear of the LORD, And find the </a:t>
            </a:r>
            <a:r>
              <a:rPr lang="en-US" sz="1800" b="1" u="sng" dirty="0">
                <a:solidFill>
                  <a:schemeClr val="tx1"/>
                </a:solidFill>
              </a:rPr>
              <a:t>knowledge</a:t>
            </a:r>
            <a:r>
              <a:rPr lang="en-US" sz="1800" dirty="0">
                <a:solidFill>
                  <a:schemeClr val="tx1"/>
                </a:solidFill>
              </a:rPr>
              <a:t> of God.</a:t>
            </a:r>
          </a:p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Pro 9:10 NKJV - "The fear of the LORD [is] the beginning of wisdom, And the </a:t>
            </a:r>
            <a:r>
              <a:rPr lang="en-US" sz="1800" b="1" u="sng" dirty="0">
                <a:solidFill>
                  <a:schemeClr val="tx1"/>
                </a:solidFill>
              </a:rPr>
              <a:t>knowledge</a:t>
            </a:r>
            <a:r>
              <a:rPr lang="en-US" sz="1800" u="sng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of the Holy One [is] understanding.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2" t="19762" r="12974" b="22597"/>
          <a:stretch/>
        </p:blipFill>
        <p:spPr bwMode="auto">
          <a:xfrm>
            <a:off x="1289648" y="937078"/>
            <a:ext cx="2121715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1353608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16944" y="1761635"/>
            <a:ext cx="2102816" cy="1572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120" r="5516" b="7893"/>
          <a:stretch/>
        </p:blipFill>
        <p:spPr bwMode="auto">
          <a:xfrm>
            <a:off x="257032" y="960677"/>
            <a:ext cx="1018480" cy="763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38800" y="1200150"/>
            <a:ext cx="3352800" cy="120032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[2 Peter 1:5-7 NKJV]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But </a:t>
            </a:r>
            <a:r>
              <a:rPr lang="en-US" sz="1800" dirty="0">
                <a:solidFill>
                  <a:schemeClr val="tx1"/>
                </a:solidFill>
              </a:rPr>
              <a:t>also for this very reason, giving all diligence,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3) to </a:t>
            </a:r>
            <a:r>
              <a:rPr lang="en-US" sz="1800" b="1" dirty="0">
                <a:solidFill>
                  <a:schemeClr val="tx1"/>
                </a:solidFill>
              </a:rPr>
              <a:t>knowledge self-control, 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1023897"/>
            <a:ext cx="4495800" cy="4095749"/>
          </a:xfrm>
          <a:prstGeom prst="rect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3" t="26279" r="64435" b="35537"/>
          <a:stretch/>
        </p:blipFill>
        <p:spPr bwMode="auto">
          <a:xfrm>
            <a:off x="28494" y="2131100"/>
            <a:ext cx="2362200" cy="285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823" y="1480986"/>
            <a:ext cx="209517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b="1" dirty="0" smtClean="0"/>
              <a:t>Black</a:t>
            </a:r>
          </a:p>
        </p:txBody>
      </p:sp>
      <p:sp>
        <p:nvSpPr>
          <p:cNvPr id="2" name="Rectangle 1"/>
          <p:cNvSpPr/>
          <p:nvPr/>
        </p:nvSpPr>
        <p:spPr>
          <a:xfrm>
            <a:off x="7239000" y="2127317"/>
            <a:ext cx="1676400" cy="28531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Darkness as we see on the left is in fact “the absence light” because all “light” colors are set to “zero”  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9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2" t="19762" r="12974" b="22597"/>
          <a:stretch/>
        </p:blipFill>
        <p:spPr bwMode="auto">
          <a:xfrm>
            <a:off x="1289648" y="937078"/>
            <a:ext cx="2121715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1353608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16944" y="1761635"/>
            <a:ext cx="2102816" cy="1572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120" r="5516" b="7893"/>
          <a:stretch/>
        </p:blipFill>
        <p:spPr bwMode="auto">
          <a:xfrm>
            <a:off x="257032" y="960677"/>
            <a:ext cx="1018480" cy="763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38800" y="1200150"/>
            <a:ext cx="3352800" cy="246221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[2 Peter 1:5-7 NKJV]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But </a:t>
            </a:r>
            <a:r>
              <a:rPr lang="en-US" sz="1800" dirty="0">
                <a:solidFill>
                  <a:schemeClr val="tx1"/>
                </a:solidFill>
              </a:rPr>
              <a:t>also for this very reason, giving all diligence,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3) to </a:t>
            </a:r>
            <a:r>
              <a:rPr lang="en-US" sz="1800" b="1" dirty="0">
                <a:solidFill>
                  <a:schemeClr val="tx1"/>
                </a:solidFill>
              </a:rPr>
              <a:t>knowledge self-control, 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</a:t>
            </a:r>
            <a:r>
              <a:rPr lang="en-US" sz="1800" b="1" dirty="0" err="1" smtClean="0">
                <a:solidFill>
                  <a:schemeClr val="tx1"/>
                </a:solidFill>
              </a:rPr>
              <a:t>Psa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119:66 </a:t>
            </a:r>
            <a:r>
              <a:rPr lang="en-US" sz="1800" b="1" dirty="0" smtClean="0">
                <a:solidFill>
                  <a:schemeClr val="tx1"/>
                </a:solidFill>
              </a:rPr>
              <a:t>NKJV]</a:t>
            </a:r>
            <a:endParaRPr lang="en-US" sz="1800" b="1" dirty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Teach </a:t>
            </a:r>
            <a:r>
              <a:rPr lang="en-US" sz="1800" dirty="0">
                <a:solidFill>
                  <a:schemeClr val="tx1"/>
                </a:solidFill>
              </a:rPr>
              <a:t>me good judgment and knowledge, For </a:t>
            </a:r>
            <a:r>
              <a:rPr lang="en-US" sz="1800" b="1" dirty="0">
                <a:solidFill>
                  <a:schemeClr val="tx1"/>
                </a:solidFill>
              </a:rPr>
              <a:t>I believe </a:t>
            </a:r>
            <a:r>
              <a:rPr lang="en-US" sz="1800" dirty="0">
                <a:solidFill>
                  <a:schemeClr val="tx1"/>
                </a:solidFill>
              </a:rPr>
              <a:t>Your commandments.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1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2" t="19762" r="12974" b="22597"/>
          <a:stretch/>
        </p:blipFill>
        <p:spPr bwMode="auto">
          <a:xfrm>
            <a:off x="1289648" y="937078"/>
            <a:ext cx="2121715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1353608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16944" y="1761635"/>
            <a:ext cx="2102816" cy="1572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120" r="5516" b="7893"/>
          <a:stretch/>
        </p:blipFill>
        <p:spPr bwMode="auto">
          <a:xfrm>
            <a:off x="257032" y="960677"/>
            <a:ext cx="1018480" cy="763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38800" y="960677"/>
            <a:ext cx="3352800" cy="372409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[2 Peter 1:5-7 NKJV]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But </a:t>
            </a:r>
            <a:r>
              <a:rPr lang="en-US" sz="1800" dirty="0">
                <a:solidFill>
                  <a:schemeClr val="tx1"/>
                </a:solidFill>
              </a:rPr>
              <a:t>also for this very reason, giving all diligence,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3) to </a:t>
            </a:r>
            <a:r>
              <a:rPr lang="en-US" sz="1800" b="1" dirty="0">
                <a:solidFill>
                  <a:schemeClr val="tx1"/>
                </a:solidFill>
              </a:rPr>
              <a:t>knowledge self-control, 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</a:t>
            </a:r>
            <a:r>
              <a:rPr lang="en-US" sz="1800" b="1" dirty="0" err="1" smtClean="0">
                <a:solidFill>
                  <a:schemeClr val="tx1"/>
                </a:solidFill>
              </a:rPr>
              <a:t>Psa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119:66 </a:t>
            </a:r>
            <a:r>
              <a:rPr lang="en-US" sz="1800" b="1" dirty="0" smtClean="0">
                <a:solidFill>
                  <a:schemeClr val="tx1"/>
                </a:solidFill>
              </a:rPr>
              <a:t>NKJV]</a:t>
            </a:r>
            <a:endParaRPr lang="en-US" sz="1800" b="1" dirty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Teach </a:t>
            </a:r>
            <a:r>
              <a:rPr lang="en-US" sz="1800" dirty="0">
                <a:solidFill>
                  <a:schemeClr val="tx1"/>
                </a:solidFill>
              </a:rPr>
              <a:t>me good judgment and knowledge, For </a:t>
            </a:r>
            <a:r>
              <a:rPr lang="en-US" sz="1800" b="1" dirty="0">
                <a:solidFill>
                  <a:schemeClr val="tx1"/>
                </a:solidFill>
              </a:rPr>
              <a:t>I believe </a:t>
            </a:r>
            <a:r>
              <a:rPr lang="en-US" sz="1800" dirty="0">
                <a:solidFill>
                  <a:schemeClr val="tx1"/>
                </a:solidFill>
              </a:rPr>
              <a:t>Your commandments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</a:t>
            </a:r>
            <a:r>
              <a:rPr lang="en-US" sz="1800" b="1" dirty="0" err="1" smtClean="0">
                <a:solidFill>
                  <a:schemeClr val="tx1"/>
                </a:solidFill>
              </a:rPr>
              <a:t>Psa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119:1 </a:t>
            </a:r>
            <a:r>
              <a:rPr lang="en-US" sz="1800" b="1" dirty="0" smtClean="0">
                <a:solidFill>
                  <a:schemeClr val="tx1"/>
                </a:solidFill>
              </a:rPr>
              <a:t>ESV] </a:t>
            </a:r>
          </a:p>
          <a:p>
            <a:pPr algn="ctr"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Blessed </a:t>
            </a:r>
            <a:r>
              <a:rPr lang="en-US" sz="1800" dirty="0">
                <a:solidFill>
                  <a:schemeClr val="tx1"/>
                </a:solidFill>
              </a:rPr>
              <a:t>are those whose way is blameless, who walk in the law of the LORD!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2" t="19762" r="12974" b="22597"/>
          <a:stretch/>
        </p:blipFill>
        <p:spPr bwMode="auto">
          <a:xfrm>
            <a:off x="1289648" y="937078"/>
            <a:ext cx="2121715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1353608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23768" y="1775283"/>
            <a:ext cx="2102816" cy="12673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120" r="5516" b="7893"/>
          <a:stretch/>
        </p:blipFill>
        <p:spPr bwMode="auto">
          <a:xfrm>
            <a:off x="257032" y="960677"/>
            <a:ext cx="1018480" cy="763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38800" y="1200150"/>
            <a:ext cx="3352800" cy="120032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[2 Peter 1:5-7 NKJV]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But </a:t>
            </a:r>
            <a:r>
              <a:rPr lang="en-US" sz="1800" dirty="0">
                <a:solidFill>
                  <a:schemeClr val="tx1"/>
                </a:solidFill>
              </a:rPr>
              <a:t>also for this very reason, giving all diligence,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4) to </a:t>
            </a:r>
            <a:r>
              <a:rPr lang="en-US" sz="1800" b="1" dirty="0">
                <a:solidFill>
                  <a:schemeClr val="tx1"/>
                </a:solidFill>
              </a:rPr>
              <a:t>self-control perseverance, 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7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2" t="19762" r="12974" b="22597"/>
          <a:stretch/>
        </p:blipFill>
        <p:spPr bwMode="auto">
          <a:xfrm>
            <a:off x="1289648" y="937078"/>
            <a:ext cx="2121715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1353608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23768" y="1775283"/>
            <a:ext cx="2102816" cy="94886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120" r="5516" b="7893"/>
          <a:stretch/>
        </p:blipFill>
        <p:spPr bwMode="auto">
          <a:xfrm>
            <a:off x="257032" y="960677"/>
            <a:ext cx="1018480" cy="763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38800" y="1200150"/>
            <a:ext cx="3352800" cy="120032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[2 Peter 1:5-7 NKJV]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But </a:t>
            </a:r>
            <a:r>
              <a:rPr lang="en-US" sz="1800" dirty="0">
                <a:solidFill>
                  <a:schemeClr val="tx1"/>
                </a:solidFill>
              </a:rPr>
              <a:t>also for this very reason, giving all diligence,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5) to </a:t>
            </a:r>
            <a:r>
              <a:rPr lang="en-US" sz="1800" b="1" dirty="0">
                <a:solidFill>
                  <a:schemeClr val="tx1"/>
                </a:solidFill>
              </a:rPr>
              <a:t>perseverance </a:t>
            </a:r>
            <a:r>
              <a:rPr lang="en-US" sz="1800" b="1" dirty="0" smtClean="0">
                <a:solidFill>
                  <a:schemeClr val="tx1"/>
                </a:solidFill>
              </a:rPr>
              <a:t>godliness, </a:t>
            </a:r>
          </a:p>
        </p:txBody>
      </p:sp>
    </p:spTree>
    <p:extLst>
      <p:ext uri="{BB962C8B-B14F-4D97-AF65-F5344CB8AC3E}">
        <p14:creationId xmlns:p14="http://schemas.microsoft.com/office/powerpoint/2010/main" val="25207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2" t="19762" r="12974" b="22597"/>
          <a:stretch/>
        </p:blipFill>
        <p:spPr bwMode="auto">
          <a:xfrm>
            <a:off x="1289648" y="937078"/>
            <a:ext cx="2121715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1353608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23768" y="1775283"/>
            <a:ext cx="2102816" cy="64406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120" r="5516" b="7893"/>
          <a:stretch/>
        </p:blipFill>
        <p:spPr bwMode="auto">
          <a:xfrm>
            <a:off x="257032" y="960677"/>
            <a:ext cx="1018480" cy="763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38800" y="1200150"/>
            <a:ext cx="3352800" cy="120032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[2 Peter 1:5-7 NKJV]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But </a:t>
            </a:r>
            <a:r>
              <a:rPr lang="en-US" sz="1800" dirty="0">
                <a:solidFill>
                  <a:schemeClr val="tx1"/>
                </a:solidFill>
              </a:rPr>
              <a:t>also for this very reason, giving all diligence,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6) </a:t>
            </a:r>
            <a:r>
              <a:rPr lang="en-US" sz="1800" b="1" spc="-100" dirty="0" smtClean="0">
                <a:solidFill>
                  <a:schemeClr val="tx1"/>
                </a:solidFill>
              </a:rPr>
              <a:t>to </a:t>
            </a:r>
            <a:r>
              <a:rPr lang="en-US" sz="1800" b="1" spc="-100" dirty="0">
                <a:solidFill>
                  <a:schemeClr val="tx1"/>
                </a:solidFill>
              </a:rPr>
              <a:t>godliness brotherly kindness, </a:t>
            </a:r>
            <a:endParaRPr lang="en-US" sz="1800" b="1" spc="-1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2" t="19762" r="12974" b="22597"/>
          <a:stretch/>
        </p:blipFill>
        <p:spPr bwMode="auto">
          <a:xfrm>
            <a:off x="1289648" y="937078"/>
            <a:ext cx="2121715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1326312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120" r="5516" b="7893"/>
          <a:stretch/>
        </p:blipFill>
        <p:spPr bwMode="auto">
          <a:xfrm>
            <a:off x="257032" y="960677"/>
            <a:ext cx="1018480" cy="763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38800" y="1200150"/>
            <a:ext cx="3352800" cy="120032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[2 Peter 1:5-7 NKJV]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But </a:t>
            </a:r>
            <a:r>
              <a:rPr lang="en-US" sz="1800" dirty="0">
                <a:solidFill>
                  <a:schemeClr val="tx1"/>
                </a:solidFill>
              </a:rPr>
              <a:t>also for this very reason, giving all diligence,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6) </a:t>
            </a:r>
            <a:r>
              <a:rPr lang="en-US" sz="1800" b="1" spc="-100" dirty="0" smtClean="0">
                <a:solidFill>
                  <a:schemeClr val="tx1"/>
                </a:solidFill>
              </a:rPr>
              <a:t>to </a:t>
            </a:r>
            <a:r>
              <a:rPr lang="en-US" sz="1800" b="1" spc="-100" dirty="0">
                <a:solidFill>
                  <a:schemeClr val="tx1"/>
                </a:solidFill>
              </a:rPr>
              <a:t>godliness brotherly kindness, </a:t>
            </a:r>
            <a:endParaRPr lang="en-US" sz="1800" b="1" spc="-100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448" y="2540653"/>
            <a:ext cx="3352800" cy="147732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[1 John 5:3]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For </a:t>
            </a:r>
            <a:r>
              <a:rPr lang="en-US" sz="1800" dirty="0">
                <a:solidFill>
                  <a:schemeClr val="tx1"/>
                </a:solidFill>
              </a:rPr>
              <a:t>this is </a:t>
            </a:r>
            <a:r>
              <a:rPr lang="en-US" sz="1800" b="1" dirty="0">
                <a:solidFill>
                  <a:schemeClr val="tx1"/>
                </a:solidFill>
              </a:rPr>
              <a:t>the love of God</a:t>
            </a:r>
            <a:r>
              <a:rPr lang="en-US" sz="1800" dirty="0">
                <a:solidFill>
                  <a:schemeClr val="tx1"/>
                </a:solidFill>
              </a:rPr>
              <a:t>, that we keep His </a:t>
            </a:r>
            <a:r>
              <a:rPr lang="en-US" sz="1800" b="1" dirty="0">
                <a:solidFill>
                  <a:schemeClr val="tx1"/>
                </a:solidFill>
              </a:rPr>
              <a:t>commandments</a:t>
            </a:r>
            <a:r>
              <a:rPr lang="en-US" sz="1800" dirty="0">
                <a:solidFill>
                  <a:schemeClr val="tx1"/>
                </a:solidFill>
              </a:rPr>
              <a:t>. And His commandments are not burdensome.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6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2" t="19762" r="12974" b="22597"/>
          <a:stretch/>
        </p:blipFill>
        <p:spPr bwMode="auto">
          <a:xfrm>
            <a:off x="1289648" y="937078"/>
            <a:ext cx="2121715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1326312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120" r="5516" b="7893"/>
          <a:stretch/>
        </p:blipFill>
        <p:spPr bwMode="auto">
          <a:xfrm>
            <a:off x="257032" y="960677"/>
            <a:ext cx="1018480" cy="763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181600" y="1047750"/>
            <a:ext cx="3352800" cy="360098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[2 Peter 1:5-7 NKJV]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But </a:t>
            </a:r>
            <a:r>
              <a:rPr lang="en-US" sz="1800" dirty="0">
                <a:solidFill>
                  <a:schemeClr val="tx1"/>
                </a:solidFill>
              </a:rPr>
              <a:t>also for this very reason, giving all diligence,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1) add </a:t>
            </a:r>
            <a:r>
              <a:rPr lang="en-US" sz="1800" b="1" dirty="0">
                <a:solidFill>
                  <a:schemeClr val="tx1"/>
                </a:solidFill>
              </a:rPr>
              <a:t>to your faith virtue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2) to </a:t>
            </a:r>
            <a:r>
              <a:rPr lang="en-US" sz="1800" b="1" dirty="0">
                <a:solidFill>
                  <a:schemeClr val="tx1"/>
                </a:solidFill>
              </a:rPr>
              <a:t>virtue </a:t>
            </a:r>
            <a:r>
              <a:rPr lang="en-US" sz="1800" b="1" dirty="0" smtClean="0">
                <a:solidFill>
                  <a:schemeClr val="tx1"/>
                </a:solidFill>
              </a:rPr>
              <a:t>knowledge, </a:t>
            </a: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3) to </a:t>
            </a:r>
            <a:r>
              <a:rPr lang="en-US" sz="1800" b="1" dirty="0">
                <a:solidFill>
                  <a:schemeClr val="tx1"/>
                </a:solidFill>
              </a:rPr>
              <a:t>knowledge self-control, 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4) to </a:t>
            </a:r>
            <a:r>
              <a:rPr lang="en-US" sz="1800" b="1" dirty="0">
                <a:solidFill>
                  <a:schemeClr val="tx1"/>
                </a:solidFill>
              </a:rPr>
              <a:t>self-control perseverance, 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5) to </a:t>
            </a:r>
            <a:r>
              <a:rPr lang="en-US" sz="1800" b="1" dirty="0">
                <a:solidFill>
                  <a:schemeClr val="tx1"/>
                </a:solidFill>
              </a:rPr>
              <a:t>perseverance </a:t>
            </a:r>
            <a:r>
              <a:rPr lang="en-US" sz="1800" b="1" dirty="0" smtClean="0">
                <a:solidFill>
                  <a:schemeClr val="tx1"/>
                </a:solidFill>
              </a:rPr>
              <a:t>godliness, </a:t>
            </a: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6) to </a:t>
            </a:r>
            <a:r>
              <a:rPr lang="en-US" sz="1800" b="1" dirty="0">
                <a:solidFill>
                  <a:schemeClr val="tx1"/>
                </a:solidFill>
              </a:rPr>
              <a:t>godliness brotherly kindness, 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7)and </a:t>
            </a:r>
            <a:r>
              <a:rPr lang="en-US" sz="1800" b="1" dirty="0">
                <a:solidFill>
                  <a:schemeClr val="tx1"/>
                </a:solidFill>
              </a:rPr>
              <a:t>to brotherly kindness love.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0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2" t="19762" r="12974" b="22597"/>
          <a:stretch/>
        </p:blipFill>
        <p:spPr bwMode="auto">
          <a:xfrm>
            <a:off x="1289648" y="937078"/>
            <a:ext cx="2121715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1326312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120" r="5516" b="7893"/>
          <a:stretch/>
        </p:blipFill>
        <p:spPr bwMode="auto">
          <a:xfrm>
            <a:off x="257032" y="960677"/>
            <a:ext cx="1018480" cy="763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038600" y="960677"/>
            <a:ext cx="4800600" cy="369331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[1 </a:t>
            </a:r>
            <a:r>
              <a:rPr lang="en-US" sz="1800" b="1" dirty="0" smtClean="0">
                <a:solidFill>
                  <a:schemeClr val="tx1"/>
                </a:solidFill>
              </a:rPr>
              <a:t>Peter 1:8 - 11]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For </a:t>
            </a:r>
            <a:r>
              <a:rPr lang="en-US" sz="1800" dirty="0">
                <a:solidFill>
                  <a:schemeClr val="tx1"/>
                </a:solidFill>
              </a:rPr>
              <a:t>if these things are yours and abound, [you] will be neither barren nor unfruitful in the knowledge of our Lord Jesus Christ.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For </a:t>
            </a:r>
            <a:r>
              <a:rPr lang="en-US" sz="1800" dirty="0">
                <a:solidFill>
                  <a:schemeClr val="tx1"/>
                </a:solidFill>
              </a:rPr>
              <a:t>he who lacks these things is shortsighted, even to blindness, and has forgotten that he was cleansed from his old </a:t>
            </a:r>
            <a:r>
              <a:rPr lang="en-US" sz="1800" dirty="0" smtClean="0">
                <a:solidFill>
                  <a:schemeClr val="tx1"/>
                </a:solidFill>
              </a:rPr>
              <a:t>sins.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Therefore</a:t>
            </a:r>
            <a:r>
              <a:rPr lang="en-US" sz="1800" dirty="0">
                <a:solidFill>
                  <a:schemeClr val="tx1"/>
                </a:solidFill>
              </a:rPr>
              <a:t>, brethren, be even more diligent to make your call and election sure, for if you do these things you will never stumble;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for </a:t>
            </a:r>
            <a:r>
              <a:rPr lang="en-US" sz="1800" dirty="0">
                <a:solidFill>
                  <a:schemeClr val="tx1"/>
                </a:solidFill>
              </a:rPr>
              <a:t>so an entrance will be supplied to you abundantly into the everlasting kingdom of our Lord and Savior Jesus Christ.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0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808606"/>
            <a:ext cx="9143999" cy="2739211"/>
          </a:xfrm>
          <a:prstGeom prst="rect">
            <a:avLst/>
          </a:prstGeom>
          <a:solidFill>
            <a:schemeClr val="tx1">
              <a:lumMod val="85000"/>
              <a:lumOff val="15000"/>
              <a:alpha val="6900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b="1" dirty="0" smtClean="0"/>
              <a:t>Start With the Gift of </a:t>
            </a:r>
            <a:endParaRPr lang="en-US" sz="3200" b="1" u="sng" dirty="0" smtClean="0"/>
          </a:p>
          <a:p>
            <a:pPr algn="ctr"/>
            <a:r>
              <a:rPr lang="en-US" sz="3200" b="1" u="sng" dirty="0" smtClean="0"/>
              <a:t>FAITH</a:t>
            </a:r>
          </a:p>
          <a:p>
            <a:pPr algn="ctr"/>
            <a:r>
              <a:rPr lang="en-US" sz="3200" b="1" dirty="0" smtClean="0"/>
              <a:t>And Add to It Till You Have the Gift of </a:t>
            </a:r>
            <a:r>
              <a:rPr lang="en-US" sz="3200" b="1" u="sng" dirty="0" smtClean="0"/>
              <a:t>JUSTICE</a:t>
            </a:r>
          </a:p>
          <a:p>
            <a:pPr algn="ctr"/>
            <a:r>
              <a:rPr lang="en-US" sz="3200" b="1" u="sng" dirty="0" smtClean="0"/>
              <a:t>And It Will Brighten Up Your World</a:t>
            </a:r>
            <a:endParaRPr lang="en-US" sz="3200" u="sng" dirty="0" smtClean="0"/>
          </a:p>
        </p:txBody>
      </p:sp>
    </p:spTree>
    <p:extLst>
      <p:ext uri="{BB962C8B-B14F-4D97-AF65-F5344CB8AC3E}">
        <p14:creationId xmlns:p14="http://schemas.microsoft.com/office/powerpoint/2010/main" val="28477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190750"/>
            <a:ext cx="9143999" cy="2041585"/>
          </a:xfrm>
          <a:prstGeom prst="rect">
            <a:avLst/>
          </a:prstGeom>
          <a:solidFill>
            <a:schemeClr val="tx1">
              <a:lumMod val="85000"/>
              <a:lumOff val="15000"/>
              <a:alpha val="6900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b="1" dirty="0" smtClean="0"/>
              <a:t>If Darkness is the Absence of Light</a:t>
            </a:r>
          </a:p>
          <a:p>
            <a:pPr algn="ctr"/>
            <a:r>
              <a:rPr lang="en-US" sz="3200" b="1" dirty="0" smtClean="0"/>
              <a:t>It Begs the Question</a:t>
            </a:r>
          </a:p>
          <a:p>
            <a:pPr algn="ctr"/>
            <a:r>
              <a:rPr lang="en-US" sz="3200" b="1" u="sng" dirty="0" smtClean="0"/>
              <a:t>What is the Composition of Light?</a:t>
            </a:r>
            <a:endParaRPr lang="en-US" sz="3200" u="sng" dirty="0" smtClean="0"/>
          </a:p>
        </p:txBody>
      </p:sp>
    </p:spTree>
    <p:extLst>
      <p:ext uri="{BB962C8B-B14F-4D97-AF65-F5344CB8AC3E}">
        <p14:creationId xmlns:p14="http://schemas.microsoft.com/office/powerpoint/2010/main" val="270099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1023897"/>
            <a:ext cx="4495800" cy="4095749"/>
          </a:xfrm>
          <a:prstGeom prst="rect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3" t="26279" r="64435" b="35537"/>
          <a:stretch/>
        </p:blipFill>
        <p:spPr bwMode="auto">
          <a:xfrm>
            <a:off x="28494" y="2131100"/>
            <a:ext cx="2362200" cy="285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823" y="1480986"/>
            <a:ext cx="209517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b="1" dirty="0" smtClean="0"/>
              <a:t>Black</a:t>
            </a:r>
          </a:p>
        </p:txBody>
      </p:sp>
      <p:sp>
        <p:nvSpPr>
          <p:cNvPr id="5" name="Rectangle 4"/>
          <p:cNvSpPr/>
          <p:nvPr/>
        </p:nvSpPr>
        <p:spPr>
          <a:xfrm>
            <a:off x="7239000" y="2127317"/>
            <a:ext cx="1676400" cy="28531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If the absence of all Light is the “Composition of Darkness (Black)”, what then would be the “Composition of Light (White)”?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1472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047750"/>
            <a:ext cx="4495800" cy="4095749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984" y="1496888"/>
            <a:ext cx="209517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b="1" dirty="0" smtClean="0"/>
              <a:t>Light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8400" y="1045928"/>
            <a:ext cx="4495800" cy="4095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9" t="26279" r="64522" b="35537"/>
          <a:stretch/>
        </p:blipFill>
        <p:spPr bwMode="auto">
          <a:xfrm>
            <a:off x="26637" y="2172002"/>
            <a:ext cx="2359152" cy="285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239000" y="2127317"/>
            <a:ext cx="1676400" cy="28531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The “Composition of Light (White)” is equal amounts of Red, Green, and Blue.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7950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7800" y="1335318"/>
            <a:ext cx="13716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65690" y="2595603"/>
            <a:ext cx="1371600" cy="9144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65690" y="3867150"/>
            <a:ext cx="1371600" cy="9144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1445499"/>
            <a:ext cx="148557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b="1" dirty="0" smtClean="0"/>
              <a:t>Stop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25188" y="2697833"/>
            <a:ext cx="148557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b="1" dirty="0" smtClean="0"/>
              <a:t>Go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17" y="4001184"/>
            <a:ext cx="148557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b="1" dirty="0" smtClean="0"/>
              <a:t>Trust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1800" y="1469352"/>
            <a:ext cx="148557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b="1" dirty="0" smtClean="0"/>
              <a:t>Justice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71799" y="2697833"/>
            <a:ext cx="148557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b="1" dirty="0" smtClean="0"/>
              <a:t>Mercy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71798" y="4001183"/>
            <a:ext cx="148557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b="1" dirty="0" smtClean="0"/>
              <a:t>Faith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15000" y="1335316"/>
            <a:ext cx="3124200" cy="3446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495800" y="2651260"/>
            <a:ext cx="1219200" cy="814347"/>
          </a:xfrm>
          <a:prstGeom prst="rightArrow">
            <a:avLst/>
          </a:prstGeom>
          <a:gradFill>
            <a:gsLst>
              <a:gs pos="0">
                <a:srgbClr val="FF0000"/>
              </a:gs>
              <a:gs pos="34000">
                <a:srgbClr val="00FE00"/>
              </a:gs>
              <a:gs pos="68000">
                <a:srgbClr val="0000FE"/>
              </a:gs>
              <a:gs pos="100000">
                <a:schemeClr val="bg1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5943600" y="1426771"/>
            <a:ext cx="2667000" cy="34163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[</a:t>
            </a:r>
            <a:r>
              <a:rPr lang="en-US" sz="1800" dirty="0" smtClean="0">
                <a:solidFill>
                  <a:schemeClr val="tx1"/>
                </a:solidFill>
              </a:rPr>
              <a:t>Matthew </a:t>
            </a:r>
            <a:r>
              <a:rPr lang="en-US" sz="1800" dirty="0">
                <a:solidFill>
                  <a:schemeClr val="tx1"/>
                </a:solidFill>
              </a:rPr>
              <a:t>23:23 NKJV] 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"Woe </a:t>
            </a:r>
            <a:r>
              <a:rPr lang="en-US" sz="1800" dirty="0">
                <a:solidFill>
                  <a:schemeClr val="tx1"/>
                </a:solidFill>
              </a:rPr>
              <a:t>to you, scribes and Pharisees, hypocrites! For you pay tithe of mint and anise and </a:t>
            </a:r>
            <a:r>
              <a:rPr lang="en-US" sz="1800" dirty="0" err="1">
                <a:solidFill>
                  <a:schemeClr val="tx1"/>
                </a:solidFill>
              </a:rPr>
              <a:t>cummin</a:t>
            </a:r>
            <a:r>
              <a:rPr lang="en-US" sz="1800" dirty="0">
                <a:solidFill>
                  <a:schemeClr val="tx1"/>
                </a:solidFill>
              </a:rPr>
              <a:t>, and have neglected the weightier [matters] of the law: </a:t>
            </a:r>
            <a:r>
              <a:rPr lang="en-US" sz="1800" b="1" u="sng" dirty="0">
                <a:solidFill>
                  <a:schemeClr val="tx1"/>
                </a:solidFill>
              </a:rPr>
              <a:t>justice</a:t>
            </a:r>
            <a:r>
              <a:rPr lang="en-US" sz="1800" dirty="0">
                <a:solidFill>
                  <a:schemeClr val="tx1"/>
                </a:solidFill>
              </a:rPr>
              <a:t> and </a:t>
            </a:r>
            <a:r>
              <a:rPr lang="en-US" sz="1800" b="1" u="sng" dirty="0">
                <a:solidFill>
                  <a:schemeClr val="tx1"/>
                </a:solidFill>
              </a:rPr>
              <a:t>mercy</a:t>
            </a:r>
            <a:r>
              <a:rPr lang="en-US" sz="1800" dirty="0">
                <a:solidFill>
                  <a:schemeClr val="tx1"/>
                </a:solidFill>
              </a:rPr>
              <a:t> and </a:t>
            </a:r>
            <a:r>
              <a:rPr lang="en-US" sz="1800" b="1" u="sng" dirty="0">
                <a:solidFill>
                  <a:schemeClr val="tx1"/>
                </a:solidFill>
              </a:rPr>
              <a:t>faith</a:t>
            </a:r>
            <a:r>
              <a:rPr lang="en-US" sz="1800" dirty="0">
                <a:solidFill>
                  <a:schemeClr val="tx1"/>
                </a:solidFill>
              </a:rPr>
              <a:t>. These you ought to have done, without leaving the others undone.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3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74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15893</TotalTime>
  <Words>1623</Words>
  <Application>Microsoft Office PowerPoint</Application>
  <PresentationFormat>On-screen Show (16:9)</PresentationFormat>
  <Paragraphs>148</Paragraphs>
  <Slides>48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Miller</dc:creator>
  <cp:lastModifiedBy>John Miller</cp:lastModifiedBy>
  <cp:revision>238</cp:revision>
  <dcterms:created xsi:type="dcterms:W3CDTF">2019-01-12T02:26:18Z</dcterms:created>
  <dcterms:modified xsi:type="dcterms:W3CDTF">2019-08-18T18:15:05Z</dcterms:modified>
</cp:coreProperties>
</file>