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80" r:id="rId4"/>
    <p:sldId id="281" r:id="rId5"/>
    <p:sldId id="283" r:id="rId6"/>
    <p:sldId id="284" r:id="rId7"/>
    <p:sldId id="296" r:id="rId8"/>
    <p:sldId id="285" r:id="rId9"/>
    <p:sldId id="286" r:id="rId10"/>
    <p:sldId id="287" r:id="rId11"/>
    <p:sldId id="288" r:id="rId12"/>
    <p:sldId id="289" r:id="rId13"/>
    <p:sldId id="290" r:id="rId14"/>
    <p:sldId id="297" r:id="rId15"/>
    <p:sldId id="291" r:id="rId16"/>
    <p:sldId id="292" r:id="rId17"/>
    <p:sldId id="293" r:id="rId18"/>
    <p:sldId id="294" r:id="rId19"/>
    <p:sldId id="295" r:id="rId20"/>
    <p:sldId id="302"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68"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A19A945-3424-4E5B-AD01-1C07AAD86A46}" type="datetimeFigureOut">
              <a:rPr lang="en-US" smtClean="0"/>
              <a:pPr/>
              <a:t>7/22/2017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B415B2-EFC1-4A26-97F5-9DF757C58B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19A945-3424-4E5B-AD01-1C07AAD86A46}" type="datetimeFigureOut">
              <a:rPr lang="en-US" smtClean="0"/>
              <a:pPr/>
              <a:t>7/22/2017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B415B2-EFC1-4A26-97F5-9DF757C58B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19A945-3424-4E5B-AD01-1C07AAD86A46}" type="datetimeFigureOut">
              <a:rPr lang="en-US" smtClean="0"/>
              <a:pPr/>
              <a:t>7/22/2017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B415B2-EFC1-4A26-97F5-9DF757C58B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19A945-3424-4E5B-AD01-1C07AAD86A46}" type="datetimeFigureOut">
              <a:rPr lang="en-US" smtClean="0"/>
              <a:pPr/>
              <a:t>7/22/2017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B415B2-EFC1-4A26-97F5-9DF757C58B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19A945-3424-4E5B-AD01-1C07AAD86A46}" type="datetimeFigureOut">
              <a:rPr lang="en-US" smtClean="0"/>
              <a:pPr/>
              <a:t>7/22/2017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B415B2-EFC1-4A26-97F5-9DF757C58B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A19A945-3424-4E5B-AD01-1C07AAD86A46}" type="datetimeFigureOut">
              <a:rPr lang="en-US" smtClean="0"/>
              <a:pPr/>
              <a:t>7/22/2017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B415B2-EFC1-4A26-97F5-9DF757C58B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A19A945-3424-4E5B-AD01-1C07AAD86A46}" type="datetimeFigureOut">
              <a:rPr lang="en-US" smtClean="0"/>
              <a:pPr/>
              <a:t>7/22/2017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B415B2-EFC1-4A26-97F5-9DF757C58B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19A945-3424-4E5B-AD01-1C07AAD86A46}" type="datetimeFigureOut">
              <a:rPr lang="en-US" smtClean="0"/>
              <a:pPr/>
              <a:t>7/22/2017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B415B2-EFC1-4A26-97F5-9DF757C58B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19A945-3424-4E5B-AD01-1C07AAD86A46}" type="datetimeFigureOut">
              <a:rPr lang="en-US" smtClean="0"/>
              <a:pPr/>
              <a:t>7/22/2017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B415B2-EFC1-4A26-97F5-9DF757C58B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19A945-3424-4E5B-AD01-1C07AAD86A46}" type="datetimeFigureOut">
              <a:rPr lang="en-US" smtClean="0"/>
              <a:pPr/>
              <a:t>7/22/2017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B415B2-EFC1-4A26-97F5-9DF757C58B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19A945-3424-4E5B-AD01-1C07AAD86A46}" type="datetimeFigureOut">
              <a:rPr lang="en-US" smtClean="0"/>
              <a:pPr/>
              <a:t>7/22/2017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B415B2-EFC1-4A26-97F5-9DF757C58B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19A945-3424-4E5B-AD01-1C07AAD86A46}" type="datetimeFigureOut">
              <a:rPr lang="en-US" smtClean="0"/>
              <a:pPr/>
              <a:t>7/22/2017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B415B2-EFC1-4A26-97F5-9DF757C58B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Exodus </a:t>
            </a:r>
            <a:r>
              <a:rPr lang="en-US" dirty="0" smtClean="0"/>
              <a:t>33-34</a:t>
            </a:r>
            <a:endParaRPr lang="en-US" dirty="0"/>
          </a:p>
        </p:txBody>
      </p:sp>
      <p:sp>
        <p:nvSpPr>
          <p:cNvPr id="3" name="Subtitle 2"/>
          <p:cNvSpPr>
            <a:spLocks noGrp="1"/>
          </p:cNvSpPr>
          <p:nvPr>
            <p:ph type="subTitle" idx="1"/>
          </p:nvPr>
        </p:nvSpPr>
        <p:spPr/>
        <p:txBody>
          <a:bodyPr/>
          <a:lstStyle/>
          <a:p>
            <a:r>
              <a:rPr lang="en-US" dirty="0" smtClean="0"/>
              <a:t>Bible Study</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990600" y="0"/>
            <a:ext cx="2743200" cy="5486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Chapter 34</a:t>
            </a:r>
            <a:endParaRPr lang="en-US" dirty="0">
              <a:solidFill>
                <a:schemeClr val="tx1"/>
              </a:solidFill>
            </a:endParaRPr>
          </a:p>
        </p:txBody>
      </p:sp>
      <p:sp>
        <p:nvSpPr>
          <p:cNvPr id="3" name="Rectangle 2"/>
          <p:cNvSpPr/>
          <p:nvPr/>
        </p:nvSpPr>
        <p:spPr>
          <a:xfrm>
            <a:off x="0" y="762000"/>
            <a:ext cx="9144000" cy="21031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aseline="30000" dirty="0" smtClean="0">
                <a:solidFill>
                  <a:schemeClr val="tx1"/>
                </a:solidFill>
              </a:rPr>
              <a:t>1</a:t>
            </a:r>
            <a:r>
              <a:rPr lang="en-US" dirty="0" smtClean="0">
                <a:solidFill>
                  <a:schemeClr val="tx1"/>
                </a:solidFill>
              </a:rPr>
              <a:t>And the Lord said to Moses, “Cut two tablets of stone like the first </a:t>
            </a:r>
            <a:r>
              <a:rPr lang="en-US" i="1" dirty="0" smtClean="0">
                <a:solidFill>
                  <a:schemeClr val="tx1"/>
                </a:solidFill>
              </a:rPr>
              <a:t>ones,</a:t>
            </a:r>
            <a:r>
              <a:rPr lang="en-US" dirty="0" smtClean="0">
                <a:solidFill>
                  <a:schemeClr val="tx1"/>
                </a:solidFill>
              </a:rPr>
              <a:t> and I will write on </a:t>
            </a:r>
            <a:r>
              <a:rPr lang="en-US" i="1" dirty="0" smtClean="0">
                <a:solidFill>
                  <a:schemeClr val="tx1"/>
                </a:solidFill>
              </a:rPr>
              <a:t>these</a:t>
            </a:r>
            <a:r>
              <a:rPr lang="en-US" dirty="0" smtClean="0">
                <a:solidFill>
                  <a:schemeClr val="tx1"/>
                </a:solidFill>
              </a:rPr>
              <a:t> tablets the words that were on the first tablets which you broke. </a:t>
            </a:r>
          </a:p>
          <a:p>
            <a:pPr algn="ctr"/>
            <a:r>
              <a:rPr lang="en-US" dirty="0" smtClean="0">
                <a:solidFill>
                  <a:schemeClr val="tx1"/>
                </a:solidFill>
              </a:rPr>
              <a:t/>
            </a:r>
            <a:br>
              <a:rPr lang="en-US" dirty="0" smtClean="0">
                <a:solidFill>
                  <a:schemeClr val="tx1"/>
                </a:solidFill>
              </a:rPr>
            </a:br>
            <a:r>
              <a:rPr lang="en-US" baseline="30000" dirty="0" smtClean="0">
                <a:solidFill>
                  <a:schemeClr val="tx1"/>
                </a:solidFill>
              </a:rPr>
              <a:t>2</a:t>
            </a:r>
            <a:r>
              <a:rPr lang="en-US" dirty="0" smtClean="0">
                <a:solidFill>
                  <a:schemeClr val="tx1"/>
                </a:solidFill>
              </a:rPr>
              <a:t>So be ready in the morning, and come up in the morning to Mount Sinai, and present yourself to Me there on the top of the mountain. </a:t>
            </a:r>
            <a:br>
              <a:rPr lang="en-US" dirty="0" smtClean="0">
                <a:solidFill>
                  <a:schemeClr val="tx1"/>
                </a:solidFill>
              </a:rPr>
            </a:br>
            <a:r>
              <a:rPr lang="en-US" baseline="30000" dirty="0" smtClean="0">
                <a:solidFill>
                  <a:schemeClr val="tx1"/>
                </a:solidFill>
              </a:rPr>
              <a:t>3</a:t>
            </a:r>
            <a:r>
              <a:rPr lang="en-US" dirty="0" smtClean="0">
                <a:solidFill>
                  <a:schemeClr val="tx1"/>
                </a:solidFill>
              </a:rPr>
              <a:t>And no man shall come up with you, and let no man be seen throughout all the mountain; let neither flocks nor herds feed before that mountain.” </a:t>
            </a:r>
            <a:endParaRPr lang="en-US" dirty="0">
              <a:solidFill>
                <a:schemeClr val="tx1"/>
              </a:solidFill>
            </a:endParaRPr>
          </a:p>
        </p:txBody>
      </p:sp>
      <p:sp>
        <p:nvSpPr>
          <p:cNvPr id="4" name="Rounded Rectangle 3"/>
          <p:cNvSpPr/>
          <p:nvPr/>
        </p:nvSpPr>
        <p:spPr>
          <a:xfrm>
            <a:off x="304800" y="3048000"/>
            <a:ext cx="8321040" cy="8229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God in his mercy writes the commandments again despite Israel’s unfaithfulness—he was willing to renew the covenant relationship with them</a:t>
            </a:r>
            <a:endParaRPr lang="en-US" dirty="0">
              <a:solidFill>
                <a:schemeClr val="tx1"/>
              </a:solidFill>
            </a:endParaRPr>
          </a:p>
        </p:txBody>
      </p:sp>
      <p:sp>
        <p:nvSpPr>
          <p:cNvPr id="5" name="Rounded Rectangle 4"/>
          <p:cNvSpPr/>
          <p:nvPr/>
        </p:nvSpPr>
        <p:spPr>
          <a:xfrm>
            <a:off x="4267200" y="0"/>
            <a:ext cx="4114800" cy="5486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Restoration of the covenant</a:t>
            </a:r>
            <a:endParaRPr lang="en-US" dirty="0">
              <a:solidFill>
                <a:schemeClr val="tx1"/>
              </a:solidFill>
            </a:endParaRPr>
          </a:p>
        </p:txBody>
      </p:sp>
      <p:sp>
        <p:nvSpPr>
          <p:cNvPr id="6" name="Rounded Rectangle 5"/>
          <p:cNvSpPr/>
          <p:nvPr/>
        </p:nvSpPr>
        <p:spPr>
          <a:xfrm>
            <a:off x="228600" y="4114800"/>
            <a:ext cx="8503920" cy="8229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(Tanakh) </a:t>
            </a:r>
            <a:r>
              <a:rPr lang="en-US" dirty="0" smtClean="0">
                <a:solidFill>
                  <a:schemeClr val="tx1"/>
                </a:solidFill>
              </a:rPr>
              <a:t>“As when the terms of the covenant were first proclaimed, access to the mountain is restricted in preparation for God’s descending to it”</a:t>
            </a:r>
            <a:endParaRPr lang="en-US" dirty="0">
              <a:solidFill>
                <a:schemeClr val="tx1"/>
              </a:solidFill>
            </a:endParaRPr>
          </a:p>
        </p:txBody>
      </p:sp>
      <p:sp>
        <p:nvSpPr>
          <p:cNvPr id="7" name="Rectangle 6"/>
          <p:cNvSpPr/>
          <p:nvPr/>
        </p:nvSpPr>
        <p:spPr>
          <a:xfrm>
            <a:off x="151417" y="5181600"/>
            <a:ext cx="8869680" cy="12801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30000" dirty="0" smtClean="0">
              <a:solidFill>
                <a:schemeClr val="tx1"/>
              </a:solidFill>
            </a:endParaRPr>
          </a:p>
          <a:p>
            <a:pPr algn="ctr"/>
            <a:r>
              <a:rPr lang="en-US" baseline="30000" dirty="0" smtClean="0">
                <a:solidFill>
                  <a:schemeClr val="tx1"/>
                </a:solidFill>
              </a:rPr>
              <a:t>4</a:t>
            </a:r>
            <a:r>
              <a:rPr lang="en-US" dirty="0" smtClean="0">
                <a:solidFill>
                  <a:schemeClr val="tx1"/>
                </a:solidFill>
              </a:rPr>
              <a:t>So he cut two tablets of stone like the first </a:t>
            </a:r>
            <a:r>
              <a:rPr lang="en-US" i="1" dirty="0" smtClean="0">
                <a:solidFill>
                  <a:schemeClr val="tx1"/>
                </a:solidFill>
              </a:rPr>
              <a:t>ones.</a:t>
            </a:r>
            <a:r>
              <a:rPr lang="en-US" dirty="0" smtClean="0">
                <a:solidFill>
                  <a:schemeClr val="tx1"/>
                </a:solidFill>
              </a:rPr>
              <a:t> Then Moses rose early in the morning and went up Mount Sinai, as the Lord had commanded him; and he took in his hand the two tablets of stone. </a:t>
            </a:r>
          </a:p>
          <a:p>
            <a:pPr algn="ct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6"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8959" y="4267200"/>
            <a:ext cx="8869680" cy="14630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aseline="30000" dirty="0" smtClean="0">
                <a:solidFill>
                  <a:schemeClr val="tx1"/>
                </a:solidFill>
              </a:rPr>
              <a:t>7</a:t>
            </a:r>
            <a:r>
              <a:rPr lang="en-US" dirty="0" smtClean="0">
                <a:solidFill>
                  <a:schemeClr val="tx1"/>
                </a:solidFill>
              </a:rPr>
              <a:t>keeping mercy for thousands, forgiving iniquity and transgression and sin, by no means clearing </a:t>
            </a:r>
            <a:r>
              <a:rPr lang="en-US" i="1" dirty="0" smtClean="0">
                <a:solidFill>
                  <a:schemeClr val="tx1"/>
                </a:solidFill>
              </a:rPr>
              <a:t>the guilty,</a:t>
            </a:r>
            <a:r>
              <a:rPr lang="en-US" dirty="0" smtClean="0">
                <a:solidFill>
                  <a:schemeClr val="tx1"/>
                </a:solidFill>
              </a:rPr>
              <a:t> visiting the iniquity of the fathers upon the children and the children’s children to the third and the fourth generation.” </a:t>
            </a:r>
            <a:endParaRPr lang="en-US" dirty="0">
              <a:solidFill>
                <a:schemeClr val="tx1"/>
              </a:solidFill>
            </a:endParaRPr>
          </a:p>
        </p:txBody>
      </p:sp>
      <p:sp>
        <p:nvSpPr>
          <p:cNvPr id="4" name="Rectangle 3"/>
          <p:cNvSpPr/>
          <p:nvPr/>
        </p:nvSpPr>
        <p:spPr>
          <a:xfrm>
            <a:off x="0" y="0"/>
            <a:ext cx="9144000" cy="8229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aseline="30000" dirty="0" smtClean="0">
                <a:solidFill>
                  <a:schemeClr val="tx1"/>
                </a:solidFill>
              </a:rPr>
              <a:t>5</a:t>
            </a:r>
            <a:r>
              <a:rPr lang="en-US" dirty="0" smtClean="0">
                <a:solidFill>
                  <a:schemeClr val="tx1"/>
                </a:solidFill>
              </a:rPr>
              <a:t>Now the Lord descended in the cloud and stood with him there, and proclaimed the name of the Lord. </a:t>
            </a:r>
            <a:endParaRPr lang="en-US" dirty="0">
              <a:solidFill>
                <a:schemeClr val="tx1"/>
              </a:solidFill>
            </a:endParaRPr>
          </a:p>
        </p:txBody>
      </p:sp>
      <p:sp>
        <p:nvSpPr>
          <p:cNvPr id="5" name="Rounded Rectangle 4"/>
          <p:cNvSpPr/>
          <p:nvPr/>
        </p:nvSpPr>
        <p:spPr>
          <a:xfrm>
            <a:off x="304800" y="914400"/>
            <a:ext cx="8503920" cy="73152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God would pass before Moses and show him part of his glory—while doing so He proclaims the glory of His character…the foundation of His character</a:t>
            </a:r>
            <a:endParaRPr lang="en-US" dirty="0">
              <a:solidFill>
                <a:schemeClr val="tx1"/>
              </a:solidFill>
            </a:endParaRPr>
          </a:p>
        </p:txBody>
      </p:sp>
      <p:sp>
        <p:nvSpPr>
          <p:cNvPr id="6" name="Rectangle 5"/>
          <p:cNvSpPr/>
          <p:nvPr/>
        </p:nvSpPr>
        <p:spPr>
          <a:xfrm>
            <a:off x="0" y="1828800"/>
            <a:ext cx="9144000" cy="8229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aseline="30000" dirty="0" smtClean="0">
                <a:solidFill>
                  <a:schemeClr val="tx1"/>
                </a:solidFill>
              </a:rPr>
              <a:t>6</a:t>
            </a:r>
            <a:r>
              <a:rPr lang="en-US" dirty="0" smtClean="0">
                <a:solidFill>
                  <a:schemeClr val="tx1"/>
                </a:solidFill>
              </a:rPr>
              <a:t>And the Lord passed before him and proclaimed, “The Lord, the Lord God, merciful and gracious, longsuffering, and abounding in goodness and truth,</a:t>
            </a:r>
            <a:endParaRPr lang="en-US" dirty="0">
              <a:solidFill>
                <a:schemeClr val="tx1"/>
              </a:solidFill>
            </a:endParaRPr>
          </a:p>
        </p:txBody>
      </p:sp>
      <p:sp>
        <p:nvSpPr>
          <p:cNvPr id="7" name="Rounded Rectangle 6"/>
          <p:cNvSpPr/>
          <p:nvPr/>
        </p:nvSpPr>
        <p:spPr>
          <a:xfrm>
            <a:off x="381000" y="2819400"/>
            <a:ext cx="8412480" cy="118872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a:p>
            <a:pPr algn="ctr">
              <a:buFont typeface="Wingdings" pitchFamily="2" charset="2"/>
              <a:buChar char="§"/>
            </a:pPr>
            <a:r>
              <a:rPr lang="en-US" dirty="0" smtClean="0">
                <a:solidFill>
                  <a:schemeClr val="tx1"/>
                </a:solidFill>
              </a:rPr>
              <a:t> ‘merciful and gracious’ convey the idea of overwhelmingly gracious</a:t>
            </a:r>
          </a:p>
          <a:p>
            <a:pPr algn="ctr">
              <a:buFont typeface="Wingdings" pitchFamily="2" charset="2"/>
              <a:buChar char="§"/>
            </a:pPr>
            <a:r>
              <a:rPr lang="en-US" dirty="0" smtClean="0">
                <a:solidFill>
                  <a:schemeClr val="tx1"/>
                </a:solidFill>
              </a:rPr>
              <a:t>“longsuffering—Hebrew idiom conveys the idea of being slow to anger</a:t>
            </a:r>
          </a:p>
          <a:p>
            <a:pPr algn="ctr">
              <a:buFont typeface="Wingdings" pitchFamily="2" charset="2"/>
              <a:buChar char="§"/>
            </a:pPr>
            <a:r>
              <a:rPr lang="en-US" dirty="0" smtClean="0">
                <a:solidFill>
                  <a:schemeClr val="tx1"/>
                </a:solidFill>
              </a:rPr>
              <a:t>“goodness”—means loyal love</a:t>
            </a:r>
          </a:p>
          <a:p>
            <a:pPr algn="ctr">
              <a:buFont typeface="Wingdings" pitchFamily="2" charset="2"/>
              <a:buChar char="§"/>
            </a:pPr>
            <a:r>
              <a:rPr lang="en-US" dirty="0" smtClean="0">
                <a:solidFill>
                  <a:schemeClr val="tx1"/>
                </a:solidFill>
              </a:rPr>
              <a:t>“truth”—means faithfulness, truthfulness and constancy</a:t>
            </a:r>
          </a:p>
          <a:p>
            <a:pPr algn="ctr"/>
            <a:endParaRPr lang="en-US" dirty="0">
              <a:solidFill>
                <a:schemeClr val="tx1"/>
              </a:solidFill>
            </a:endParaRPr>
          </a:p>
        </p:txBody>
      </p:sp>
      <p:sp>
        <p:nvSpPr>
          <p:cNvPr id="8" name="Rounded Rectangle 7"/>
          <p:cNvSpPr/>
          <p:nvPr/>
        </p:nvSpPr>
        <p:spPr>
          <a:xfrm>
            <a:off x="609600" y="5867400"/>
            <a:ext cx="7955280" cy="64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“by no means clearing the iniquity”—sin has its consequences</a:t>
            </a: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additive="base">
                                        <p:cTn id="27" dur="500" fill="hold"/>
                                        <p:tgtEl>
                                          <p:spTgt spid="3"/>
                                        </p:tgtEl>
                                        <p:attrNameLst>
                                          <p:attrName>ppt_x</p:attrName>
                                        </p:attrNameLst>
                                      </p:cBhvr>
                                      <p:tavLst>
                                        <p:tav tm="0">
                                          <p:val>
                                            <p:strVal val="#ppt_x"/>
                                          </p:val>
                                        </p:tav>
                                        <p:tav tm="100000">
                                          <p:val>
                                            <p:strVal val="#ppt_x"/>
                                          </p:val>
                                        </p:tav>
                                      </p:tavLst>
                                    </p:anim>
                                    <p:anim calcmode="lin" valueType="num">
                                      <p:cBhvr additive="base">
                                        <p:cTn id="2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447800"/>
            <a:ext cx="9144000" cy="10058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aseline="30000" dirty="0" smtClean="0">
                <a:solidFill>
                  <a:schemeClr val="tx1"/>
                </a:solidFill>
              </a:rPr>
              <a:t>9</a:t>
            </a:r>
            <a:r>
              <a:rPr lang="en-US" dirty="0" smtClean="0">
                <a:solidFill>
                  <a:schemeClr val="tx1"/>
                </a:solidFill>
              </a:rPr>
              <a:t>Then he said, “If now I have found grace in Your sight, O Lord, let my Lord, I pray, go among us, even though we </a:t>
            </a:r>
            <a:r>
              <a:rPr lang="en-US" i="1" dirty="0" smtClean="0">
                <a:solidFill>
                  <a:schemeClr val="tx1"/>
                </a:solidFill>
              </a:rPr>
              <a:t>are</a:t>
            </a:r>
            <a:r>
              <a:rPr lang="en-US" dirty="0" smtClean="0">
                <a:solidFill>
                  <a:schemeClr val="tx1"/>
                </a:solidFill>
              </a:rPr>
              <a:t> a stiff-necked people; and pardon our iniquity and our sin, and take us as Your inheritance.” </a:t>
            </a:r>
            <a:endParaRPr lang="en-US" dirty="0">
              <a:solidFill>
                <a:schemeClr val="tx1"/>
              </a:solidFill>
            </a:endParaRPr>
          </a:p>
        </p:txBody>
      </p:sp>
      <p:sp>
        <p:nvSpPr>
          <p:cNvPr id="3" name="Rectangle 2"/>
          <p:cNvSpPr/>
          <p:nvPr/>
        </p:nvSpPr>
        <p:spPr>
          <a:xfrm>
            <a:off x="0" y="3581400"/>
            <a:ext cx="9144000" cy="1828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aseline="30000" dirty="0" smtClean="0">
                <a:solidFill>
                  <a:schemeClr val="tx1"/>
                </a:solidFill>
              </a:rPr>
              <a:t>10</a:t>
            </a:r>
            <a:r>
              <a:rPr lang="en-US" dirty="0" smtClean="0">
                <a:solidFill>
                  <a:schemeClr val="tx1"/>
                </a:solidFill>
              </a:rPr>
              <a:t>And He said: “Behold, </a:t>
            </a:r>
            <a:r>
              <a:rPr lang="en-US" b="1" dirty="0" smtClean="0">
                <a:solidFill>
                  <a:schemeClr val="tx1"/>
                </a:solidFill>
              </a:rPr>
              <a:t>I make a covenant</a:t>
            </a:r>
            <a:r>
              <a:rPr lang="en-US" dirty="0" smtClean="0">
                <a:solidFill>
                  <a:schemeClr val="tx1"/>
                </a:solidFill>
              </a:rPr>
              <a:t>. Before all your people I will do marvels such as have not been done in all the earth, nor in any nation; and all the people among whom you </a:t>
            </a:r>
            <a:r>
              <a:rPr lang="en-US" i="1" dirty="0" smtClean="0">
                <a:solidFill>
                  <a:schemeClr val="tx1"/>
                </a:solidFill>
              </a:rPr>
              <a:t>are</a:t>
            </a:r>
            <a:r>
              <a:rPr lang="en-US" dirty="0" smtClean="0">
                <a:solidFill>
                  <a:schemeClr val="tx1"/>
                </a:solidFill>
              </a:rPr>
              <a:t> shall see the work of the Lord. For it </a:t>
            </a:r>
            <a:r>
              <a:rPr lang="en-US" i="1" dirty="0" smtClean="0">
                <a:solidFill>
                  <a:schemeClr val="tx1"/>
                </a:solidFill>
              </a:rPr>
              <a:t>is</a:t>
            </a:r>
            <a:r>
              <a:rPr lang="en-US" dirty="0" smtClean="0">
                <a:solidFill>
                  <a:schemeClr val="tx1"/>
                </a:solidFill>
              </a:rPr>
              <a:t> an awesome thing that I will do with you. </a:t>
            </a:r>
          </a:p>
          <a:p>
            <a:pPr algn="ctr"/>
            <a:r>
              <a:rPr lang="en-US" dirty="0" smtClean="0">
                <a:solidFill>
                  <a:schemeClr val="tx1"/>
                </a:solidFill>
              </a:rPr>
              <a:t/>
            </a:r>
            <a:br>
              <a:rPr lang="en-US" dirty="0" smtClean="0">
                <a:solidFill>
                  <a:schemeClr val="tx1"/>
                </a:solidFill>
              </a:rPr>
            </a:br>
            <a:r>
              <a:rPr lang="en-US" baseline="30000" dirty="0" smtClean="0">
                <a:solidFill>
                  <a:schemeClr val="tx1"/>
                </a:solidFill>
              </a:rPr>
              <a:t>11</a:t>
            </a:r>
            <a:r>
              <a:rPr lang="en-US" dirty="0" smtClean="0">
                <a:solidFill>
                  <a:schemeClr val="tx1"/>
                </a:solidFill>
              </a:rPr>
              <a:t>Observe what I command you this day. Behold, I am driving out from before you the Amorite and the Canaanite and the Hittite and the Perizzite and the Hivite and the Jebusite. </a:t>
            </a:r>
            <a:endParaRPr lang="en-US" dirty="0">
              <a:solidFill>
                <a:schemeClr val="tx1"/>
              </a:solidFill>
            </a:endParaRPr>
          </a:p>
        </p:txBody>
      </p:sp>
      <p:sp>
        <p:nvSpPr>
          <p:cNvPr id="4" name="Rounded Rectangle 3"/>
          <p:cNvSpPr/>
          <p:nvPr/>
        </p:nvSpPr>
        <p:spPr>
          <a:xfrm>
            <a:off x="381000" y="2590800"/>
            <a:ext cx="8412480" cy="8229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After having heard the description of God’s glory Moses asks again for forgiveness on behalf of the people and asks for God’s continued presence to be with them</a:t>
            </a:r>
            <a:endParaRPr lang="en-US" dirty="0">
              <a:solidFill>
                <a:schemeClr val="tx1"/>
              </a:solidFill>
            </a:endParaRPr>
          </a:p>
        </p:txBody>
      </p:sp>
      <p:sp>
        <p:nvSpPr>
          <p:cNvPr id="6" name="Rounded Rectangle 5"/>
          <p:cNvSpPr/>
          <p:nvPr/>
        </p:nvSpPr>
        <p:spPr>
          <a:xfrm>
            <a:off x="152400" y="5638800"/>
            <a:ext cx="8778240" cy="10058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a:p>
            <a:pPr algn="ctr"/>
            <a:r>
              <a:rPr lang="en-US" dirty="0" smtClean="0">
                <a:solidFill>
                  <a:schemeClr val="tx1"/>
                </a:solidFill>
              </a:rPr>
              <a:t>After Moses’ prayer of intercession God forgives Israel at one their darkest moments</a:t>
            </a:r>
          </a:p>
          <a:p>
            <a:pPr algn="ctr"/>
            <a:r>
              <a:rPr lang="en-US" dirty="0" smtClean="0">
                <a:solidFill>
                  <a:schemeClr val="tx1"/>
                </a:solidFill>
              </a:rPr>
              <a:t>God </a:t>
            </a:r>
            <a:r>
              <a:rPr lang="en-US" b="1" dirty="0" smtClean="0">
                <a:solidFill>
                  <a:schemeClr val="tx1"/>
                </a:solidFill>
              </a:rPr>
              <a:t>renews</a:t>
            </a:r>
            <a:r>
              <a:rPr lang="en-US" dirty="0" smtClean="0">
                <a:solidFill>
                  <a:schemeClr val="tx1"/>
                </a:solidFill>
              </a:rPr>
              <a:t> the covenant relationship with the announcement that He will drive out the Canaanite people</a:t>
            </a:r>
          </a:p>
          <a:p>
            <a:pPr algn="ctr"/>
            <a:endParaRPr lang="en-US" dirty="0">
              <a:solidFill>
                <a:schemeClr val="tx1"/>
              </a:solidFill>
            </a:endParaRPr>
          </a:p>
        </p:txBody>
      </p:sp>
      <p:sp>
        <p:nvSpPr>
          <p:cNvPr id="7" name="Rectangle 6"/>
          <p:cNvSpPr/>
          <p:nvPr/>
        </p:nvSpPr>
        <p:spPr>
          <a:xfrm>
            <a:off x="0" y="0"/>
            <a:ext cx="9144000" cy="5486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30000" dirty="0" smtClean="0">
              <a:solidFill>
                <a:schemeClr val="tx1"/>
              </a:solidFill>
            </a:endParaRPr>
          </a:p>
          <a:p>
            <a:pPr algn="ctr"/>
            <a:endParaRPr lang="en-US" baseline="30000" dirty="0" smtClean="0">
              <a:solidFill>
                <a:schemeClr val="tx1"/>
              </a:solidFill>
            </a:endParaRPr>
          </a:p>
          <a:p>
            <a:pPr algn="ctr"/>
            <a:r>
              <a:rPr lang="en-US" baseline="30000" dirty="0" smtClean="0">
                <a:solidFill>
                  <a:schemeClr val="tx1"/>
                </a:solidFill>
              </a:rPr>
              <a:t>8</a:t>
            </a:r>
            <a:r>
              <a:rPr lang="en-US" dirty="0" smtClean="0">
                <a:solidFill>
                  <a:schemeClr val="tx1"/>
                </a:solidFill>
              </a:rPr>
              <a:t>So Moses made haste and bowed his head toward the earth, and worshiped. </a:t>
            </a:r>
          </a:p>
          <a:p>
            <a:pPr algn="ctr"/>
            <a:endParaRPr lang="en-US" dirty="0">
              <a:solidFill>
                <a:schemeClr val="tx1"/>
              </a:solidFill>
            </a:endParaRPr>
          </a:p>
        </p:txBody>
      </p:sp>
      <p:sp>
        <p:nvSpPr>
          <p:cNvPr id="8" name="Rounded Rectangle 7"/>
          <p:cNvSpPr/>
          <p:nvPr/>
        </p:nvSpPr>
        <p:spPr>
          <a:xfrm>
            <a:off x="304800" y="685800"/>
            <a:ext cx="8503920" cy="64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Moses upon receiving an up close and personal view of God’s great character it brought him to his knees and sought after God</a:t>
            </a: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additive="base">
                                        <p:cTn id="27" dur="500" fill="hold"/>
                                        <p:tgtEl>
                                          <p:spTgt spid="3"/>
                                        </p:tgtEl>
                                        <p:attrNameLst>
                                          <p:attrName>ppt_x</p:attrName>
                                        </p:attrNameLst>
                                      </p:cBhvr>
                                      <p:tavLst>
                                        <p:tav tm="0">
                                          <p:val>
                                            <p:strVal val="#ppt_x"/>
                                          </p:val>
                                        </p:tav>
                                        <p:tav tm="100000">
                                          <p:val>
                                            <p:strVal val="#ppt_x"/>
                                          </p:val>
                                        </p:tav>
                                      </p:tavLst>
                                    </p:anim>
                                    <p:anim calcmode="lin" valueType="num">
                                      <p:cBhvr additive="base">
                                        <p:cTn id="2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6" grpId="0" animBg="1"/>
      <p:bldP spid="7" grpId="0"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62000"/>
            <a:ext cx="9144000" cy="8229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30000" dirty="0" smtClean="0">
              <a:solidFill>
                <a:schemeClr val="tx1"/>
              </a:solidFill>
            </a:endParaRPr>
          </a:p>
          <a:p>
            <a:pPr algn="ctr"/>
            <a:endParaRPr lang="en-US" baseline="30000" dirty="0" smtClean="0">
              <a:solidFill>
                <a:schemeClr val="tx1"/>
              </a:solidFill>
            </a:endParaRPr>
          </a:p>
          <a:p>
            <a:pPr algn="ctr"/>
            <a:endParaRPr lang="en-US" baseline="30000" dirty="0" smtClean="0">
              <a:solidFill>
                <a:schemeClr val="tx1"/>
              </a:solidFill>
            </a:endParaRPr>
          </a:p>
          <a:p>
            <a:pPr algn="ctr"/>
            <a:r>
              <a:rPr lang="en-US" baseline="30000" dirty="0" smtClean="0">
                <a:solidFill>
                  <a:schemeClr val="tx1"/>
                </a:solidFill>
              </a:rPr>
              <a:t>12</a:t>
            </a:r>
            <a:r>
              <a:rPr lang="en-US" dirty="0" smtClean="0">
                <a:solidFill>
                  <a:schemeClr val="tx1"/>
                </a:solidFill>
              </a:rPr>
              <a:t>Take heed to yourself, lest you make a covenant with the inhabitants of the land where you are going, lest it be a </a:t>
            </a:r>
            <a:r>
              <a:rPr lang="en-US" b="1" dirty="0" smtClean="0">
                <a:solidFill>
                  <a:schemeClr val="tx1"/>
                </a:solidFill>
              </a:rPr>
              <a:t>snare </a:t>
            </a:r>
            <a:r>
              <a:rPr lang="en-US" dirty="0" smtClean="0">
                <a:solidFill>
                  <a:schemeClr val="tx1"/>
                </a:solidFill>
              </a:rPr>
              <a:t>in your midst. </a:t>
            </a:r>
            <a:br>
              <a:rPr lang="en-US" dirty="0" smtClean="0">
                <a:solidFill>
                  <a:schemeClr val="tx1"/>
                </a:solidFill>
              </a:rPr>
            </a:br>
            <a:r>
              <a:rPr lang="en-US" dirty="0" smtClean="0">
                <a:solidFill>
                  <a:schemeClr val="tx1"/>
                </a:solidFill>
              </a:rPr>
              <a:t/>
            </a:r>
            <a:br>
              <a:rPr lang="en-US" dirty="0" smtClean="0">
                <a:solidFill>
                  <a:schemeClr val="tx1"/>
                </a:solidFill>
              </a:rPr>
            </a:br>
            <a:endParaRPr lang="en-US" dirty="0">
              <a:solidFill>
                <a:schemeClr val="tx1"/>
              </a:solidFill>
            </a:endParaRPr>
          </a:p>
        </p:txBody>
      </p:sp>
      <p:sp>
        <p:nvSpPr>
          <p:cNvPr id="4" name="Rounded Rectangle 3"/>
          <p:cNvSpPr/>
          <p:nvPr/>
        </p:nvSpPr>
        <p:spPr>
          <a:xfrm>
            <a:off x="838200" y="0"/>
            <a:ext cx="7680960" cy="5486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God’s stern warning of avoiding the Canaanite religious practices</a:t>
            </a:r>
            <a:endParaRPr lang="en-US" dirty="0">
              <a:solidFill>
                <a:schemeClr val="tx1"/>
              </a:solidFill>
            </a:endParaRPr>
          </a:p>
        </p:txBody>
      </p:sp>
      <p:sp>
        <p:nvSpPr>
          <p:cNvPr id="5" name="Rounded Rectangle 4"/>
          <p:cNvSpPr/>
          <p:nvPr/>
        </p:nvSpPr>
        <p:spPr>
          <a:xfrm>
            <a:off x="228600" y="3048000"/>
            <a:ext cx="8321040" cy="914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‘wooden images’ [groves OKJ] (Heb. </a:t>
            </a:r>
            <a:r>
              <a:rPr lang="en-US" sz="1600" i="1" dirty="0" smtClean="0">
                <a:solidFill>
                  <a:schemeClr val="tx1"/>
                </a:solidFill>
              </a:rPr>
              <a:t>Asherah</a:t>
            </a:r>
            <a:r>
              <a:rPr lang="en-US" sz="1600" dirty="0" smtClean="0">
                <a:solidFill>
                  <a:schemeClr val="tx1"/>
                </a:solidFill>
              </a:rPr>
              <a:t>)</a:t>
            </a:r>
          </a:p>
          <a:p>
            <a:pPr algn="ctr"/>
            <a:r>
              <a:rPr lang="en-US" sz="1600" dirty="0" smtClean="0">
                <a:solidFill>
                  <a:schemeClr val="tx1"/>
                </a:solidFill>
              </a:rPr>
              <a:t>(Companion) </a:t>
            </a:r>
            <a:r>
              <a:rPr lang="en-US" dirty="0" smtClean="0">
                <a:solidFill>
                  <a:schemeClr val="tx1"/>
                </a:solidFill>
              </a:rPr>
              <a:t>“denotes a phallic image, worshipped by libidinous rites and lascivious practices”</a:t>
            </a:r>
            <a:endParaRPr lang="en-US" sz="1600" dirty="0">
              <a:solidFill>
                <a:schemeClr val="tx1"/>
              </a:solidFill>
            </a:endParaRPr>
          </a:p>
        </p:txBody>
      </p:sp>
      <p:sp>
        <p:nvSpPr>
          <p:cNvPr id="6" name="Rectangle 5"/>
          <p:cNvSpPr/>
          <p:nvPr/>
        </p:nvSpPr>
        <p:spPr>
          <a:xfrm>
            <a:off x="0" y="1905000"/>
            <a:ext cx="9144000" cy="91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30000" dirty="0" smtClean="0">
              <a:solidFill>
                <a:schemeClr val="tx1"/>
              </a:solidFill>
            </a:endParaRPr>
          </a:p>
          <a:p>
            <a:pPr algn="ctr"/>
            <a:r>
              <a:rPr lang="en-US" baseline="30000" dirty="0" smtClean="0">
                <a:solidFill>
                  <a:schemeClr val="tx1"/>
                </a:solidFill>
              </a:rPr>
              <a:t>13</a:t>
            </a:r>
            <a:r>
              <a:rPr lang="en-US" dirty="0" smtClean="0">
                <a:solidFill>
                  <a:schemeClr val="tx1"/>
                </a:solidFill>
              </a:rPr>
              <a:t>But </a:t>
            </a:r>
            <a:r>
              <a:rPr lang="en-US" b="1" dirty="0" smtClean="0">
                <a:solidFill>
                  <a:schemeClr val="tx1"/>
                </a:solidFill>
              </a:rPr>
              <a:t>you shall destroy </a:t>
            </a:r>
            <a:r>
              <a:rPr lang="en-US" dirty="0" smtClean="0">
                <a:solidFill>
                  <a:schemeClr val="tx1"/>
                </a:solidFill>
              </a:rPr>
              <a:t>their altars, break their </a:t>
            </a:r>
            <a:r>
              <a:rPr lang="en-US" i="1" dirty="0" smtClean="0">
                <a:solidFill>
                  <a:schemeClr val="tx1"/>
                </a:solidFill>
              </a:rPr>
              <a:t>sacred</a:t>
            </a:r>
            <a:r>
              <a:rPr lang="en-US" dirty="0" smtClean="0">
                <a:solidFill>
                  <a:schemeClr val="tx1"/>
                </a:solidFill>
              </a:rPr>
              <a:t> pillars, and cut down their </a:t>
            </a:r>
            <a:r>
              <a:rPr lang="en-US" b="1" dirty="0" smtClean="0">
                <a:solidFill>
                  <a:schemeClr val="tx1"/>
                </a:solidFill>
              </a:rPr>
              <a:t>wooden images     </a:t>
            </a:r>
            <a:r>
              <a:rPr lang="en-US" sz="1600" dirty="0" smtClean="0">
                <a:solidFill>
                  <a:schemeClr val="tx1"/>
                </a:solidFill>
              </a:rPr>
              <a:t>[NIV—</a:t>
            </a:r>
            <a:r>
              <a:rPr lang="en-US" sz="1600" dirty="0" err="1" smtClean="0">
                <a:solidFill>
                  <a:schemeClr val="tx1"/>
                </a:solidFill>
              </a:rPr>
              <a:t>Asherah</a:t>
            </a:r>
            <a:r>
              <a:rPr lang="en-US" sz="1600" dirty="0" smtClean="0">
                <a:solidFill>
                  <a:schemeClr val="tx1"/>
                </a:solidFill>
              </a:rPr>
              <a:t> poles]</a:t>
            </a:r>
            <a:endParaRPr lang="en-US" sz="1600" dirty="0"/>
          </a:p>
        </p:txBody>
      </p:sp>
      <p:sp>
        <p:nvSpPr>
          <p:cNvPr id="7" name="Rounded Rectangle 6"/>
          <p:cNvSpPr/>
          <p:nvPr/>
        </p:nvSpPr>
        <p:spPr>
          <a:xfrm>
            <a:off x="381000" y="4191000"/>
            <a:ext cx="8321040" cy="13716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smtClean="0">
              <a:solidFill>
                <a:schemeClr val="tx1"/>
              </a:solidFill>
            </a:endParaRPr>
          </a:p>
          <a:p>
            <a:pPr algn="ctr"/>
            <a:r>
              <a:rPr lang="en-US" sz="1600" dirty="0" smtClean="0">
                <a:solidFill>
                  <a:schemeClr val="tx1"/>
                </a:solidFill>
              </a:rPr>
              <a:t>(Expositors) “</a:t>
            </a:r>
            <a:r>
              <a:rPr lang="en-US" dirty="0" smtClean="0">
                <a:solidFill>
                  <a:schemeClr val="tx1"/>
                </a:solidFill>
              </a:rPr>
              <a:t>The Asherah were probably sacred trees or wooden poles place alongside Baal’s altar.</a:t>
            </a:r>
          </a:p>
          <a:p>
            <a:pPr algn="ctr"/>
            <a:r>
              <a:rPr lang="en-US" dirty="0" smtClean="0">
                <a:solidFill>
                  <a:schemeClr val="tx1"/>
                </a:solidFill>
              </a:rPr>
              <a:t>With the pagan religious objects removed, there would be less temptation to ‘worship any god’”</a:t>
            </a:r>
          </a:p>
          <a:p>
            <a:pPr algn="ctr"/>
            <a:endParaRPr lang="en-US" sz="16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21031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30000" dirty="0" smtClean="0">
              <a:solidFill>
                <a:schemeClr val="tx1"/>
              </a:solidFill>
            </a:endParaRPr>
          </a:p>
          <a:p>
            <a:pPr algn="ctr"/>
            <a:r>
              <a:rPr lang="en-US" baseline="30000" dirty="0" smtClean="0">
                <a:solidFill>
                  <a:schemeClr val="tx1"/>
                </a:solidFill>
              </a:rPr>
              <a:t>14</a:t>
            </a:r>
            <a:r>
              <a:rPr lang="en-US" dirty="0" smtClean="0">
                <a:solidFill>
                  <a:schemeClr val="tx1"/>
                </a:solidFill>
              </a:rPr>
              <a:t>(for you shall worship no other god, for the Lord, whose name </a:t>
            </a:r>
            <a:r>
              <a:rPr lang="en-US" i="1" dirty="0" smtClean="0">
                <a:solidFill>
                  <a:schemeClr val="tx1"/>
                </a:solidFill>
              </a:rPr>
              <a:t>is</a:t>
            </a:r>
            <a:r>
              <a:rPr lang="en-US" dirty="0" smtClean="0">
                <a:solidFill>
                  <a:schemeClr val="tx1"/>
                </a:solidFill>
              </a:rPr>
              <a:t> Jealous, </a:t>
            </a:r>
            <a:r>
              <a:rPr lang="en-US" i="1" dirty="0" smtClean="0">
                <a:solidFill>
                  <a:schemeClr val="tx1"/>
                </a:solidFill>
              </a:rPr>
              <a:t>is</a:t>
            </a:r>
            <a:r>
              <a:rPr lang="en-US" dirty="0" smtClean="0">
                <a:solidFill>
                  <a:schemeClr val="tx1"/>
                </a:solidFill>
              </a:rPr>
              <a:t> a jealous God),</a:t>
            </a:r>
          </a:p>
          <a:p>
            <a:pPr algn="ctr"/>
            <a:r>
              <a:rPr lang="en-US" dirty="0" smtClean="0">
                <a:solidFill>
                  <a:schemeClr val="tx1"/>
                </a:solidFill>
              </a:rPr>
              <a:t> </a:t>
            </a:r>
            <a:br>
              <a:rPr lang="en-US" dirty="0" smtClean="0">
                <a:solidFill>
                  <a:schemeClr val="tx1"/>
                </a:solidFill>
              </a:rPr>
            </a:br>
            <a:r>
              <a:rPr lang="en-US" baseline="30000" dirty="0" smtClean="0">
                <a:solidFill>
                  <a:schemeClr val="tx1"/>
                </a:solidFill>
              </a:rPr>
              <a:t>15</a:t>
            </a:r>
            <a:r>
              <a:rPr lang="en-US" dirty="0" smtClean="0">
                <a:solidFill>
                  <a:schemeClr val="tx1"/>
                </a:solidFill>
              </a:rPr>
              <a:t>lest you make a covenant with the inhabitants of the land, and they play the harlot with their gods and make sacrifice to their gods, and </a:t>
            </a:r>
            <a:r>
              <a:rPr lang="en-US" i="1" dirty="0" smtClean="0">
                <a:solidFill>
                  <a:schemeClr val="tx1"/>
                </a:solidFill>
              </a:rPr>
              <a:t>one of them</a:t>
            </a:r>
            <a:r>
              <a:rPr lang="en-US" dirty="0" smtClean="0">
                <a:solidFill>
                  <a:schemeClr val="tx1"/>
                </a:solidFill>
              </a:rPr>
              <a:t> invites you and you eat of his sacrifice, </a:t>
            </a:r>
          </a:p>
          <a:p>
            <a:pPr algn="ctr"/>
            <a:r>
              <a:rPr lang="en-US" dirty="0" smtClean="0">
                <a:solidFill>
                  <a:schemeClr val="tx1"/>
                </a:solidFill>
              </a:rPr>
              <a:t/>
            </a:r>
            <a:br>
              <a:rPr lang="en-US" dirty="0" smtClean="0">
                <a:solidFill>
                  <a:schemeClr val="tx1"/>
                </a:solidFill>
              </a:rPr>
            </a:br>
            <a:r>
              <a:rPr lang="en-US" baseline="30000" dirty="0" smtClean="0">
                <a:solidFill>
                  <a:schemeClr val="tx1"/>
                </a:solidFill>
              </a:rPr>
              <a:t>16</a:t>
            </a:r>
            <a:r>
              <a:rPr lang="en-US" dirty="0" smtClean="0">
                <a:solidFill>
                  <a:schemeClr val="tx1"/>
                </a:solidFill>
              </a:rPr>
              <a:t>and you take of his daughters for your sons, and his daughters play the harlot with their gods and make your sons play the harlot with their gods.</a:t>
            </a:r>
          </a:p>
          <a:p>
            <a:pPr algn="ctr"/>
            <a:endParaRPr lang="en-US" dirty="0">
              <a:solidFill>
                <a:schemeClr val="tx1"/>
              </a:solidFill>
            </a:endParaRPr>
          </a:p>
        </p:txBody>
      </p:sp>
      <p:sp>
        <p:nvSpPr>
          <p:cNvPr id="4" name="Rounded Rectangle 3"/>
          <p:cNvSpPr/>
          <p:nvPr/>
        </p:nvSpPr>
        <p:spPr>
          <a:xfrm>
            <a:off x="304800" y="4267200"/>
            <a:ext cx="8321040" cy="8229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a:p>
            <a:pPr algn="ctr"/>
            <a:r>
              <a:rPr lang="en-US" dirty="0" smtClean="0">
                <a:solidFill>
                  <a:schemeClr val="tx1"/>
                </a:solidFill>
              </a:rPr>
              <a:t>He repeats ‘harlot’ because to be involved with these other religious practices is spiritual adultery</a:t>
            </a:r>
          </a:p>
          <a:p>
            <a:pPr algn="ctr"/>
            <a:endParaRPr lang="en-US" dirty="0">
              <a:solidFill>
                <a:schemeClr val="tx1"/>
              </a:solidFill>
            </a:endParaRPr>
          </a:p>
        </p:txBody>
      </p:sp>
      <p:sp>
        <p:nvSpPr>
          <p:cNvPr id="5" name="Rectangle 4"/>
          <p:cNvSpPr/>
          <p:nvPr/>
        </p:nvSpPr>
        <p:spPr>
          <a:xfrm>
            <a:off x="0" y="5410200"/>
            <a:ext cx="9144000" cy="7315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30000" dirty="0" smtClean="0">
              <a:solidFill>
                <a:schemeClr val="tx1"/>
              </a:solidFill>
            </a:endParaRPr>
          </a:p>
          <a:p>
            <a:pPr algn="ctr"/>
            <a:r>
              <a:rPr lang="en-US" b="1" baseline="30000" dirty="0" smtClean="0">
                <a:solidFill>
                  <a:schemeClr val="tx1"/>
                </a:solidFill>
              </a:rPr>
              <a:t>17</a:t>
            </a:r>
            <a:r>
              <a:rPr lang="en-US" dirty="0" smtClean="0">
                <a:solidFill>
                  <a:schemeClr val="tx1"/>
                </a:solidFill>
              </a:rPr>
              <a:t>“You shall make no molded gods for yourselves.</a:t>
            </a:r>
          </a:p>
          <a:p>
            <a:pPr algn="ctr"/>
            <a:r>
              <a:rPr lang="en-US" dirty="0" smtClean="0">
                <a:solidFill>
                  <a:schemeClr val="tx1"/>
                </a:solidFill>
              </a:rPr>
              <a:t>(Like they had already done) </a:t>
            </a:r>
          </a:p>
          <a:p>
            <a:pPr algn="ctr"/>
            <a:endParaRPr lang="en-US" dirty="0">
              <a:solidFill>
                <a:schemeClr val="tx1"/>
              </a:solidFill>
            </a:endParaRPr>
          </a:p>
        </p:txBody>
      </p:sp>
      <p:sp>
        <p:nvSpPr>
          <p:cNvPr id="6" name="Rounded Rectangle 5"/>
          <p:cNvSpPr/>
          <p:nvPr/>
        </p:nvSpPr>
        <p:spPr>
          <a:xfrm>
            <a:off x="304800" y="3124200"/>
            <a:ext cx="8503920" cy="10058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Snares are described: v. 15 “invites you to eat of his sacrifice” and “take of his daughters” [as wives]…both of these leading to ‘play the harlot with their gods’—idolatry </a:t>
            </a:r>
            <a:endParaRPr lang="en-US" dirty="0">
              <a:solidFill>
                <a:schemeClr val="tx1"/>
              </a:solidFill>
            </a:endParaRPr>
          </a:p>
        </p:txBody>
      </p:sp>
      <p:sp>
        <p:nvSpPr>
          <p:cNvPr id="7" name="Rounded Rectangle 6"/>
          <p:cNvSpPr/>
          <p:nvPr/>
        </p:nvSpPr>
        <p:spPr>
          <a:xfrm>
            <a:off x="685800" y="2209800"/>
            <a:ext cx="7498080" cy="73152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v. 14 “jealous”</a:t>
            </a:r>
          </a:p>
          <a:p>
            <a:pPr algn="ctr"/>
            <a:r>
              <a:rPr lang="en-US" sz="1600" dirty="0" smtClean="0">
                <a:solidFill>
                  <a:schemeClr val="tx1"/>
                </a:solidFill>
              </a:rPr>
              <a:t>(Expositors) “</a:t>
            </a:r>
            <a:r>
              <a:rPr lang="en-US" dirty="0" smtClean="0">
                <a:solidFill>
                  <a:schemeClr val="tx1"/>
                </a:solidFill>
              </a:rPr>
              <a:t>illustrates the parallel between idolatry and adultery”</a:t>
            </a:r>
            <a:endParaRPr lang="en-US" sz="16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6" grpId="0"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914400"/>
            <a:ext cx="9144000" cy="11887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30000" dirty="0" smtClean="0">
              <a:solidFill>
                <a:schemeClr val="tx1"/>
              </a:solidFill>
            </a:endParaRPr>
          </a:p>
          <a:p>
            <a:pPr algn="ctr"/>
            <a:endParaRPr lang="en-US" baseline="30000" dirty="0" smtClean="0">
              <a:solidFill>
                <a:schemeClr val="tx1"/>
              </a:solidFill>
            </a:endParaRPr>
          </a:p>
          <a:p>
            <a:pPr algn="ctr"/>
            <a:endParaRPr lang="en-US" baseline="30000" dirty="0" smtClean="0">
              <a:solidFill>
                <a:schemeClr val="tx1"/>
              </a:solidFill>
            </a:endParaRPr>
          </a:p>
          <a:p>
            <a:pPr algn="ctr"/>
            <a:r>
              <a:rPr lang="en-US" baseline="30000" dirty="0" smtClean="0">
                <a:solidFill>
                  <a:schemeClr val="tx1"/>
                </a:solidFill>
              </a:rPr>
              <a:t>18</a:t>
            </a:r>
            <a:r>
              <a:rPr lang="en-US" dirty="0" smtClean="0">
                <a:solidFill>
                  <a:schemeClr val="tx1"/>
                </a:solidFill>
              </a:rPr>
              <a:t>“The Feast of Unleavened Bread you shall keep. Seven days you shall eat unleavened bread, as I commanded you, in the appointed time of the month of Abib; for in the month of Abib you came out from Egypt. </a:t>
            </a:r>
          </a:p>
          <a:p>
            <a:pPr algn="ctr"/>
            <a:r>
              <a:rPr lang="en-US" dirty="0" smtClean="0">
                <a:solidFill>
                  <a:schemeClr val="tx1"/>
                </a:solidFill>
              </a:rPr>
              <a:t/>
            </a:r>
            <a:br>
              <a:rPr lang="en-US" dirty="0" smtClean="0">
                <a:solidFill>
                  <a:schemeClr val="tx1"/>
                </a:solidFill>
              </a:rPr>
            </a:br>
            <a:endParaRPr lang="en-US" dirty="0">
              <a:solidFill>
                <a:schemeClr val="tx1"/>
              </a:solidFill>
            </a:endParaRPr>
          </a:p>
        </p:txBody>
      </p:sp>
      <p:sp>
        <p:nvSpPr>
          <p:cNvPr id="3" name="Rounded Rectangle 2"/>
          <p:cNvSpPr/>
          <p:nvPr/>
        </p:nvSpPr>
        <p:spPr>
          <a:xfrm>
            <a:off x="457200" y="0"/>
            <a:ext cx="7955280" cy="5486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(Expositors)  </a:t>
            </a:r>
            <a:r>
              <a:rPr lang="en-US" dirty="0" smtClean="0">
                <a:solidFill>
                  <a:schemeClr val="tx1"/>
                </a:solidFill>
              </a:rPr>
              <a:t>“The way of obedience balances prohibitions </a:t>
            </a:r>
            <a:r>
              <a:rPr lang="en-US" sz="1200" dirty="0" smtClean="0">
                <a:solidFill>
                  <a:schemeClr val="tx1"/>
                </a:solidFill>
              </a:rPr>
              <a:t>[idolatry]</a:t>
            </a:r>
            <a:r>
              <a:rPr lang="en-US" dirty="0" smtClean="0">
                <a:solidFill>
                  <a:schemeClr val="tx1"/>
                </a:solidFill>
              </a:rPr>
              <a:t> with admonitions:”</a:t>
            </a:r>
            <a:endParaRPr lang="en-US" dirty="0">
              <a:solidFill>
                <a:schemeClr val="tx1"/>
              </a:solidFill>
            </a:endParaRPr>
          </a:p>
        </p:txBody>
      </p:sp>
      <p:sp>
        <p:nvSpPr>
          <p:cNvPr id="4" name="Down Arrow 3"/>
          <p:cNvSpPr/>
          <p:nvPr/>
        </p:nvSpPr>
        <p:spPr>
          <a:xfrm>
            <a:off x="4267200" y="457200"/>
            <a:ext cx="18288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3352800"/>
            <a:ext cx="9144000" cy="15544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aseline="30000" dirty="0" smtClean="0">
                <a:solidFill>
                  <a:schemeClr val="tx1"/>
                </a:solidFill>
              </a:rPr>
              <a:t>19</a:t>
            </a:r>
            <a:r>
              <a:rPr lang="en-US" dirty="0" smtClean="0">
                <a:solidFill>
                  <a:schemeClr val="tx1"/>
                </a:solidFill>
              </a:rPr>
              <a:t>“All that open the womb </a:t>
            </a:r>
            <a:r>
              <a:rPr lang="en-US" i="1" dirty="0" smtClean="0">
                <a:solidFill>
                  <a:schemeClr val="tx1"/>
                </a:solidFill>
              </a:rPr>
              <a:t>are</a:t>
            </a:r>
            <a:r>
              <a:rPr lang="en-US" dirty="0" smtClean="0">
                <a:solidFill>
                  <a:schemeClr val="tx1"/>
                </a:solidFill>
              </a:rPr>
              <a:t> Mine, and every male firstborn among your livestock, </a:t>
            </a:r>
            <a:r>
              <a:rPr lang="en-US" i="1" dirty="0" smtClean="0">
                <a:solidFill>
                  <a:schemeClr val="tx1"/>
                </a:solidFill>
              </a:rPr>
              <a:t>whether</a:t>
            </a:r>
            <a:r>
              <a:rPr lang="en-US" dirty="0" smtClean="0">
                <a:solidFill>
                  <a:schemeClr val="tx1"/>
                </a:solidFill>
              </a:rPr>
              <a:t> ox or sheep. </a:t>
            </a:r>
            <a:br>
              <a:rPr lang="en-US" dirty="0" smtClean="0">
                <a:solidFill>
                  <a:schemeClr val="tx1"/>
                </a:solidFill>
              </a:rPr>
            </a:br>
            <a:r>
              <a:rPr lang="en-US" baseline="30000" dirty="0" smtClean="0">
                <a:solidFill>
                  <a:schemeClr val="tx1"/>
                </a:solidFill>
              </a:rPr>
              <a:t>20</a:t>
            </a:r>
            <a:r>
              <a:rPr lang="en-US" dirty="0" smtClean="0">
                <a:solidFill>
                  <a:schemeClr val="tx1"/>
                </a:solidFill>
              </a:rPr>
              <a:t>But the firstborn of a donkey you shall redeem with a lamb. And if you will not redeem </a:t>
            </a:r>
            <a:r>
              <a:rPr lang="en-US" i="1" dirty="0" smtClean="0">
                <a:solidFill>
                  <a:schemeClr val="tx1"/>
                </a:solidFill>
              </a:rPr>
              <a:t>him,</a:t>
            </a:r>
            <a:r>
              <a:rPr lang="en-US" dirty="0" smtClean="0">
                <a:solidFill>
                  <a:schemeClr val="tx1"/>
                </a:solidFill>
              </a:rPr>
              <a:t> then you shall break his neck. All the firstborn of your sons you shall redeem. “And none shall appear before Me empty-handed.</a:t>
            </a:r>
            <a:endParaRPr lang="en-US" dirty="0">
              <a:solidFill>
                <a:schemeClr val="tx1"/>
              </a:solidFill>
            </a:endParaRPr>
          </a:p>
        </p:txBody>
      </p:sp>
      <p:sp>
        <p:nvSpPr>
          <p:cNvPr id="6" name="Rounded Rectangle 5"/>
          <p:cNvSpPr/>
          <p:nvPr/>
        </p:nvSpPr>
        <p:spPr>
          <a:xfrm>
            <a:off x="381000" y="2286000"/>
            <a:ext cx="8321040" cy="8229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(Tanakh) </a:t>
            </a:r>
            <a:r>
              <a:rPr lang="en-US" dirty="0" smtClean="0">
                <a:solidFill>
                  <a:schemeClr val="tx1"/>
                </a:solidFill>
              </a:rPr>
              <a:t>“In view of the people’s recent religious sin, these terms restate their religious duties</a:t>
            </a:r>
            <a:endParaRPr lang="en-US" dirty="0">
              <a:solidFill>
                <a:schemeClr val="tx1"/>
              </a:solidFill>
            </a:endParaRPr>
          </a:p>
        </p:txBody>
      </p:sp>
      <p:sp>
        <p:nvSpPr>
          <p:cNvPr id="7" name="Rounded Rectangle 6"/>
          <p:cNvSpPr/>
          <p:nvPr/>
        </p:nvSpPr>
        <p:spPr>
          <a:xfrm>
            <a:off x="685800" y="5105400"/>
            <a:ext cx="7863840" cy="10058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Connecting the dedication of the first born with the Exodus and Unleavened Bread</a:t>
            </a: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91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30000" dirty="0" smtClean="0">
              <a:solidFill>
                <a:schemeClr val="tx1"/>
              </a:solidFill>
            </a:endParaRPr>
          </a:p>
          <a:p>
            <a:pPr algn="ctr"/>
            <a:endParaRPr lang="en-US" baseline="30000" dirty="0" smtClean="0">
              <a:solidFill>
                <a:schemeClr val="tx1"/>
              </a:solidFill>
            </a:endParaRPr>
          </a:p>
          <a:p>
            <a:pPr algn="ctr"/>
            <a:endParaRPr lang="en-US" baseline="30000" dirty="0" smtClean="0">
              <a:solidFill>
                <a:schemeClr val="tx1"/>
              </a:solidFill>
            </a:endParaRPr>
          </a:p>
          <a:p>
            <a:pPr algn="ctr"/>
            <a:r>
              <a:rPr lang="en-US" baseline="30000" dirty="0" smtClean="0">
                <a:solidFill>
                  <a:schemeClr val="tx1"/>
                </a:solidFill>
              </a:rPr>
              <a:t>21</a:t>
            </a:r>
            <a:r>
              <a:rPr lang="en-US" dirty="0" smtClean="0">
                <a:solidFill>
                  <a:schemeClr val="tx1"/>
                </a:solidFill>
              </a:rPr>
              <a:t>“Six days you shall work, but on the seventh day you shall rest; in plowing time and in harvest you shall rest. </a:t>
            </a:r>
            <a:br>
              <a:rPr lang="en-US" dirty="0" smtClean="0">
                <a:solidFill>
                  <a:schemeClr val="tx1"/>
                </a:solidFill>
              </a:rPr>
            </a:br>
            <a:r>
              <a:rPr lang="en-US" dirty="0" smtClean="0">
                <a:solidFill>
                  <a:schemeClr val="tx1"/>
                </a:solidFill>
              </a:rPr>
              <a:t> </a:t>
            </a:r>
            <a:br>
              <a:rPr lang="en-US" dirty="0" smtClean="0">
                <a:solidFill>
                  <a:schemeClr val="tx1"/>
                </a:solidFill>
              </a:rPr>
            </a:br>
            <a:endParaRPr lang="en-US" dirty="0">
              <a:solidFill>
                <a:schemeClr val="tx1"/>
              </a:solidFill>
            </a:endParaRPr>
          </a:p>
        </p:txBody>
      </p:sp>
      <p:sp>
        <p:nvSpPr>
          <p:cNvPr id="3" name="Rectangle 2"/>
          <p:cNvSpPr/>
          <p:nvPr/>
        </p:nvSpPr>
        <p:spPr>
          <a:xfrm>
            <a:off x="0" y="1981200"/>
            <a:ext cx="9144000" cy="8229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aseline="30000" dirty="0" smtClean="0">
                <a:solidFill>
                  <a:schemeClr val="tx1"/>
                </a:solidFill>
              </a:rPr>
              <a:t>22</a:t>
            </a:r>
            <a:r>
              <a:rPr lang="en-US" dirty="0" smtClean="0">
                <a:solidFill>
                  <a:schemeClr val="tx1"/>
                </a:solidFill>
              </a:rPr>
              <a:t>“And you shall observe the Feast of Weeks, of the firstfruits of wheat harvest, and the Feast of Ingathering at the year’s end.</a:t>
            </a:r>
            <a:endParaRPr lang="en-US" dirty="0">
              <a:solidFill>
                <a:schemeClr val="tx1"/>
              </a:solidFill>
            </a:endParaRPr>
          </a:p>
        </p:txBody>
      </p:sp>
      <p:sp>
        <p:nvSpPr>
          <p:cNvPr id="4" name="Rectangle 3"/>
          <p:cNvSpPr/>
          <p:nvPr/>
        </p:nvSpPr>
        <p:spPr>
          <a:xfrm>
            <a:off x="0" y="3048000"/>
            <a:ext cx="9144000" cy="1371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aseline="30000" dirty="0" smtClean="0">
                <a:solidFill>
                  <a:schemeClr val="tx1"/>
                </a:solidFill>
              </a:rPr>
              <a:t>23</a:t>
            </a:r>
            <a:r>
              <a:rPr lang="en-US" dirty="0" smtClean="0">
                <a:solidFill>
                  <a:schemeClr val="tx1"/>
                </a:solidFill>
              </a:rPr>
              <a:t>“Three times in the year all your men shall appear before the Lord, the Lord God of Israel. </a:t>
            </a:r>
          </a:p>
          <a:p>
            <a:pPr algn="ctr"/>
            <a:r>
              <a:rPr lang="en-US" dirty="0" smtClean="0">
                <a:solidFill>
                  <a:schemeClr val="tx1"/>
                </a:solidFill>
              </a:rPr>
              <a:t/>
            </a:r>
            <a:br>
              <a:rPr lang="en-US" dirty="0" smtClean="0">
                <a:solidFill>
                  <a:schemeClr val="tx1"/>
                </a:solidFill>
              </a:rPr>
            </a:br>
            <a:r>
              <a:rPr lang="en-US" baseline="30000" dirty="0" smtClean="0">
                <a:solidFill>
                  <a:schemeClr val="tx1"/>
                </a:solidFill>
              </a:rPr>
              <a:t>24</a:t>
            </a:r>
            <a:r>
              <a:rPr lang="en-US" dirty="0" smtClean="0">
                <a:solidFill>
                  <a:schemeClr val="tx1"/>
                </a:solidFill>
              </a:rPr>
              <a:t>For I will cast out the nations before you and enlarge your borders; neither will any man covet your land when you go up to appear before the Lord your God three times in the year. </a:t>
            </a:r>
            <a:endParaRPr lang="en-US" dirty="0">
              <a:solidFill>
                <a:schemeClr val="tx1"/>
              </a:solidFill>
            </a:endParaRPr>
          </a:p>
        </p:txBody>
      </p:sp>
      <p:sp>
        <p:nvSpPr>
          <p:cNvPr id="5" name="Rounded Rectangle 4"/>
          <p:cNvSpPr/>
          <p:nvPr/>
        </p:nvSpPr>
        <p:spPr>
          <a:xfrm>
            <a:off x="548640" y="962086"/>
            <a:ext cx="8046720" cy="8229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(JSB, Tanakh) </a:t>
            </a:r>
            <a:r>
              <a:rPr lang="en-US" dirty="0" smtClean="0">
                <a:solidFill>
                  <a:schemeClr val="tx1"/>
                </a:solidFill>
              </a:rPr>
              <a:t>“The Sabbath takes precedence even at the business time of the agricultural year, as it does when building the tabernacle” </a:t>
            </a:r>
            <a:r>
              <a:rPr lang="en-US" sz="1600" dirty="0" smtClean="0">
                <a:solidFill>
                  <a:schemeClr val="tx1"/>
                </a:solidFill>
              </a:rPr>
              <a:t>[31: 12-17]</a:t>
            </a:r>
            <a:endParaRPr lang="en-US" sz="1600" dirty="0">
              <a:solidFill>
                <a:schemeClr val="tx1"/>
              </a:solidFill>
            </a:endParaRPr>
          </a:p>
        </p:txBody>
      </p:sp>
      <p:sp>
        <p:nvSpPr>
          <p:cNvPr id="6" name="Rounded Rectangle 5"/>
          <p:cNvSpPr/>
          <p:nvPr/>
        </p:nvSpPr>
        <p:spPr>
          <a:xfrm>
            <a:off x="381000" y="4572000"/>
            <a:ext cx="8321040" cy="10972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God promised a special blessing for those who kept his Feasts—no one would move boundary markers or steal from their land</a:t>
            </a: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fill="hold"/>
                                        <p:tgtEl>
                                          <p:spTgt spid="4"/>
                                        </p:tgtEl>
                                        <p:attrNameLst>
                                          <p:attrName>ppt_x</p:attrName>
                                        </p:attrNameLst>
                                      </p:cBhvr>
                                      <p:tavLst>
                                        <p:tav tm="0">
                                          <p:val>
                                            <p:strVal val="#ppt_x"/>
                                          </p:val>
                                        </p:tav>
                                        <p:tav tm="100000">
                                          <p:val>
                                            <p:strVal val="#ppt_x"/>
                                          </p:val>
                                        </p:tav>
                                      </p:tavLst>
                                    </p:anim>
                                    <p:anim calcmode="lin" valueType="num">
                                      <p:cBhvr additive="base">
                                        <p:cTn id="2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8229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30000" dirty="0" smtClean="0">
              <a:solidFill>
                <a:schemeClr val="tx1"/>
              </a:solidFill>
            </a:endParaRPr>
          </a:p>
          <a:p>
            <a:pPr algn="ctr"/>
            <a:endParaRPr lang="en-US" baseline="30000" dirty="0" smtClean="0">
              <a:solidFill>
                <a:schemeClr val="tx1"/>
              </a:solidFill>
            </a:endParaRPr>
          </a:p>
          <a:p>
            <a:pPr algn="ctr"/>
            <a:r>
              <a:rPr lang="en-US" baseline="30000" dirty="0" smtClean="0">
                <a:solidFill>
                  <a:schemeClr val="tx1"/>
                </a:solidFill>
              </a:rPr>
              <a:t>25</a:t>
            </a:r>
            <a:r>
              <a:rPr lang="en-US" dirty="0" smtClean="0">
                <a:solidFill>
                  <a:schemeClr val="tx1"/>
                </a:solidFill>
              </a:rPr>
              <a:t>“You shall not offer the blood of My sacrifice with leaven, nor shall the sacrifice of the Feast of the Passover be left until morning. </a:t>
            </a:r>
            <a:br>
              <a:rPr lang="en-US" dirty="0" smtClean="0">
                <a:solidFill>
                  <a:schemeClr val="tx1"/>
                </a:solidFill>
              </a:rPr>
            </a:br>
            <a:endParaRPr lang="en-US" dirty="0">
              <a:solidFill>
                <a:schemeClr val="tx1"/>
              </a:solidFill>
            </a:endParaRPr>
          </a:p>
        </p:txBody>
      </p:sp>
      <p:sp>
        <p:nvSpPr>
          <p:cNvPr id="3" name="Rectangle 2"/>
          <p:cNvSpPr/>
          <p:nvPr/>
        </p:nvSpPr>
        <p:spPr>
          <a:xfrm>
            <a:off x="0" y="3810000"/>
            <a:ext cx="9144000" cy="15544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aseline="30000" dirty="0" smtClean="0">
                <a:solidFill>
                  <a:schemeClr val="tx1"/>
                </a:solidFill>
              </a:rPr>
              <a:t>27</a:t>
            </a:r>
            <a:r>
              <a:rPr lang="en-US" dirty="0" smtClean="0">
                <a:solidFill>
                  <a:schemeClr val="tx1"/>
                </a:solidFill>
              </a:rPr>
              <a:t>Then the Lord said to Moses, “Write these words, for according to the tenor of these words I have made a covenant with you and with Israel.” </a:t>
            </a:r>
            <a:br>
              <a:rPr lang="en-US" dirty="0" smtClean="0">
                <a:solidFill>
                  <a:schemeClr val="tx1"/>
                </a:solidFill>
              </a:rPr>
            </a:br>
            <a:r>
              <a:rPr lang="en-US" baseline="30000" dirty="0" smtClean="0">
                <a:solidFill>
                  <a:schemeClr val="tx1"/>
                </a:solidFill>
              </a:rPr>
              <a:t>28</a:t>
            </a:r>
            <a:r>
              <a:rPr lang="en-US" dirty="0" smtClean="0">
                <a:solidFill>
                  <a:schemeClr val="tx1"/>
                </a:solidFill>
              </a:rPr>
              <a:t>So he was there with the Lord forty days and forty nights; he neither ate bread nor drank water. And He wrote on the tablets the words of the covenant, the </a:t>
            </a:r>
            <a:r>
              <a:rPr lang="en-US" baseline="30000" dirty="0" smtClean="0">
                <a:solidFill>
                  <a:schemeClr val="tx1"/>
                </a:solidFill>
              </a:rPr>
              <a:t>£</a:t>
            </a:r>
            <a:r>
              <a:rPr lang="en-US" dirty="0" smtClean="0">
                <a:solidFill>
                  <a:schemeClr val="tx1"/>
                </a:solidFill>
              </a:rPr>
              <a:t>Ten Commandments. </a:t>
            </a:r>
            <a:endParaRPr lang="en-US" dirty="0">
              <a:solidFill>
                <a:schemeClr val="tx1"/>
              </a:solidFill>
            </a:endParaRPr>
          </a:p>
        </p:txBody>
      </p:sp>
      <p:sp>
        <p:nvSpPr>
          <p:cNvPr id="4" name="Rectangle 3"/>
          <p:cNvSpPr/>
          <p:nvPr/>
        </p:nvSpPr>
        <p:spPr>
          <a:xfrm>
            <a:off x="0" y="1828800"/>
            <a:ext cx="9144000" cy="8229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aseline="30000" dirty="0" smtClean="0">
                <a:solidFill>
                  <a:schemeClr val="tx1"/>
                </a:solidFill>
              </a:rPr>
              <a:t>26</a:t>
            </a:r>
            <a:r>
              <a:rPr lang="en-US" dirty="0" smtClean="0">
                <a:solidFill>
                  <a:schemeClr val="tx1"/>
                </a:solidFill>
              </a:rPr>
              <a:t>“The first of the firstfruits of your land you shall bring to the house of the Lord your God. You shall not boil a young goat in its mother’s milk.”</a:t>
            </a:r>
            <a:endParaRPr lang="en-US" dirty="0">
              <a:solidFill>
                <a:schemeClr val="tx1"/>
              </a:solidFill>
            </a:endParaRPr>
          </a:p>
        </p:txBody>
      </p:sp>
      <p:sp>
        <p:nvSpPr>
          <p:cNvPr id="5" name="Rounded Rectangle 4"/>
          <p:cNvSpPr/>
          <p:nvPr/>
        </p:nvSpPr>
        <p:spPr>
          <a:xfrm>
            <a:off x="381000" y="990600"/>
            <a:ext cx="8412480" cy="64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Two additional instructions concerning Passover—no leaven and the consumption of the entire Passover meal</a:t>
            </a:r>
            <a:endParaRPr lang="en-US" dirty="0">
              <a:solidFill>
                <a:schemeClr val="tx1"/>
              </a:solidFill>
            </a:endParaRPr>
          </a:p>
        </p:txBody>
      </p:sp>
      <p:sp>
        <p:nvSpPr>
          <p:cNvPr id="6" name="Rounded Rectangle 5"/>
          <p:cNvSpPr/>
          <p:nvPr/>
        </p:nvSpPr>
        <p:spPr>
          <a:xfrm>
            <a:off x="381000" y="2819400"/>
            <a:ext cx="8321040" cy="8229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‘boil a young goat in its mother’s milk’</a:t>
            </a:r>
          </a:p>
          <a:p>
            <a:pPr algn="ctr"/>
            <a:r>
              <a:rPr lang="en-US" dirty="0" smtClean="0">
                <a:solidFill>
                  <a:schemeClr val="tx1"/>
                </a:solidFill>
              </a:rPr>
              <a:t>Pagan fertility rite connected with crops and harvest—they did this at the end of the harvest and sprinkled it on the fields to make them more fruitful the next year</a:t>
            </a:r>
            <a:endParaRPr lang="en-US" dirty="0">
              <a:solidFill>
                <a:schemeClr val="tx1"/>
              </a:solidFill>
            </a:endParaRPr>
          </a:p>
        </p:txBody>
      </p:sp>
      <p:sp>
        <p:nvSpPr>
          <p:cNvPr id="7" name="Rounded Rectangle 6"/>
          <p:cNvSpPr/>
          <p:nvPr/>
        </p:nvSpPr>
        <p:spPr>
          <a:xfrm>
            <a:off x="457200" y="5562600"/>
            <a:ext cx="8138160" cy="914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(Expositors) </a:t>
            </a:r>
            <a:r>
              <a:rPr lang="en-US" dirty="0" smtClean="0">
                <a:solidFill>
                  <a:schemeClr val="tx1"/>
                </a:solidFill>
              </a:rPr>
              <a:t>“That Moses was able to go for this length of time without food or water was a miracle requiring the Lord’s supernatural care”</a:t>
            </a: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additive="base">
                                        <p:cTn id="27" dur="500" fill="hold"/>
                                        <p:tgtEl>
                                          <p:spTgt spid="3"/>
                                        </p:tgtEl>
                                        <p:attrNameLst>
                                          <p:attrName>ppt_x</p:attrName>
                                        </p:attrNameLst>
                                      </p:cBhvr>
                                      <p:tavLst>
                                        <p:tav tm="0">
                                          <p:val>
                                            <p:strVal val="#ppt_x"/>
                                          </p:val>
                                        </p:tav>
                                        <p:tav tm="100000">
                                          <p:val>
                                            <p:strVal val="#ppt_x"/>
                                          </p:val>
                                        </p:tav>
                                      </p:tavLst>
                                    </p:anim>
                                    <p:anim calcmode="lin" valueType="num">
                                      <p:cBhvr additive="base">
                                        <p:cTn id="2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26517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aseline="30000" dirty="0" smtClean="0">
                <a:solidFill>
                  <a:schemeClr val="tx1"/>
                </a:solidFill>
              </a:rPr>
              <a:t>29</a:t>
            </a:r>
            <a:r>
              <a:rPr lang="en-US" dirty="0" smtClean="0">
                <a:solidFill>
                  <a:schemeClr val="tx1"/>
                </a:solidFill>
              </a:rPr>
              <a:t>Now it was so, when Moses came down from Mount Sinai (and the two tablets of the Testimony </a:t>
            </a:r>
            <a:r>
              <a:rPr lang="en-US" i="1" dirty="0" smtClean="0">
                <a:solidFill>
                  <a:schemeClr val="tx1"/>
                </a:solidFill>
              </a:rPr>
              <a:t>were</a:t>
            </a:r>
            <a:r>
              <a:rPr lang="en-US" dirty="0" smtClean="0">
                <a:solidFill>
                  <a:schemeClr val="tx1"/>
                </a:solidFill>
              </a:rPr>
              <a:t> in Moses’ hand when he came down from the mountain), that Moses did not know that the skin of his face shone while he talked with Him. </a:t>
            </a:r>
          </a:p>
          <a:p>
            <a:pPr algn="ctr"/>
            <a:r>
              <a:rPr lang="en-US" dirty="0" smtClean="0">
                <a:solidFill>
                  <a:schemeClr val="tx1"/>
                </a:solidFill>
              </a:rPr>
              <a:t/>
            </a:r>
            <a:br>
              <a:rPr lang="en-US" dirty="0" smtClean="0">
                <a:solidFill>
                  <a:schemeClr val="tx1"/>
                </a:solidFill>
              </a:rPr>
            </a:br>
            <a:r>
              <a:rPr lang="en-US" baseline="30000" dirty="0" smtClean="0">
                <a:solidFill>
                  <a:schemeClr val="tx1"/>
                </a:solidFill>
              </a:rPr>
              <a:t>30</a:t>
            </a:r>
            <a:r>
              <a:rPr lang="en-US" dirty="0" smtClean="0">
                <a:solidFill>
                  <a:schemeClr val="tx1"/>
                </a:solidFill>
              </a:rPr>
              <a:t>So when Aaron and all the children of Israel saw Moses, behold, the skin of his face shone, and they were afraid to come near him. </a:t>
            </a:r>
          </a:p>
          <a:p>
            <a:pPr algn="ctr"/>
            <a:r>
              <a:rPr lang="en-US" dirty="0" smtClean="0">
                <a:solidFill>
                  <a:schemeClr val="tx1"/>
                </a:solidFill>
              </a:rPr>
              <a:t/>
            </a:r>
            <a:br>
              <a:rPr lang="en-US" dirty="0" smtClean="0">
                <a:solidFill>
                  <a:schemeClr val="tx1"/>
                </a:solidFill>
              </a:rPr>
            </a:br>
            <a:r>
              <a:rPr lang="en-US" baseline="30000" dirty="0" smtClean="0">
                <a:solidFill>
                  <a:schemeClr val="tx1"/>
                </a:solidFill>
              </a:rPr>
              <a:t>31</a:t>
            </a:r>
            <a:r>
              <a:rPr lang="en-US" dirty="0" smtClean="0">
                <a:solidFill>
                  <a:schemeClr val="tx1"/>
                </a:solidFill>
              </a:rPr>
              <a:t>Then Moses called to them, and Aaron and all the rulers of the congregation returned to him; and Moses talked with them. </a:t>
            </a:r>
            <a:endParaRPr lang="en-US" dirty="0">
              <a:solidFill>
                <a:schemeClr val="tx1"/>
              </a:solidFill>
            </a:endParaRPr>
          </a:p>
        </p:txBody>
      </p:sp>
      <p:sp>
        <p:nvSpPr>
          <p:cNvPr id="3" name="Rounded Rectangle 2"/>
          <p:cNvSpPr/>
          <p:nvPr/>
        </p:nvSpPr>
        <p:spPr>
          <a:xfrm>
            <a:off x="381000" y="2895600"/>
            <a:ext cx="8412480" cy="10058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v. 29 ‘his face shown’</a:t>
            </a:r>
          </a:p>
          <a:p>
            <a:pPr algn="ctr"/>
            <a:r>
              <a:rPr lang="en-US" dirty="0" smtClean="0">
                <a:solidFill>
                  <a:schemeClr val="tx1"/>
                </a:solidFill>
              </a:rPr>
              <a:t>A muted reflection of God’s glory from being in God’s presence</a:t>
            </a: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25603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aseline="30000" dirty="0" smtClean="0">
                <a:solidFill>
                  <a:schemeClr val="tx1"/>
                </a:solidFill>
              </a:rPr>
              <a:t>32</a:t>
            </a:r>
            <a:r>
              <a:rPr lang="en-US" dirty="0" smtClean="0">
                <a:solidFill>
                  <a:schemeClr val="tx1"/>
                </a:solidFill>
              </a:rPr>
              <a:t>Afterward all the children of Israel came near, and he gave them as commandments all that the Lord had spoken with him on Mount Sinai. </a:t>
            </a:r>
            <a:br>
              <a:rPr lang="en-US" dirty="0" smtClean="0">
                <a:solidFill>
                  <a:schemeClr val="tx1"/>
                </a:solidFill>
              </a:rPr>
            </a:br>
            <a:r>
              <a:rPr lang="en-US" baseline="30000" dirty="0" smtClean="0">
                <a:solidFill>
                  <a:schemeClr val="tx1"/>
                </a:solidFill>
              </a:rPr>
              <a:t>33</a:t>
            </a:r>
            <a:r>
              <a:rPr lang="en-US" dirty="0" smtClean="0">
                <a:solidFill>
                  <a:schemeClr val="tx1"/>
                </a:solidFill>
              </a:rPr>
              <a:t>And when Moses had finished speaking with them, he put a veil on his face. </a:t>
            </a:r>
            <a:br>
              <a:rPr lang="en-US" dirty="0" smtClean="0">
                <a:solidFill>
                  <a:schemeClr val="tx1"/>
                </a:solidFill>
              </a:rPr>
            </a:br>
            <a:r>
              <a:rPr lang="en-US" baseline="30000" dirty="0" smtClean="0">
                <a:solidFill>
                  <a:schemeClr val="tx1"/>
                </a:solidFill>
              </a:rPr>
              <a:t>34</a:t>
            </a:r>
            <a:r>
              <a:rPr lang="en-US" dirty="0" smtClean="0">
                <a:solidFill>
                  <a:schemeClr val="tx1"/>
                </a:solidFill>
              </a:rPr>
              <a:t>But whenever Moses went in before the Lord to speak with Him, he would take the veil off until he came out; and he would come out and speak to the children of Israel whatever he had been commanded. </a:t>
            </a:r>
            <a:br>
              <a:rPr lang="en-US" dirty="0" smtClean="0">
                <a:solidFill>
                  <a:schemeClr val="tx1"/>
                </a:solidFill>
              </a:rPr>
            </a:br>
            <a:r>
              <a:rPr lang="en-US" baseline="30000" dirty="0" smtClean="0">
                <a:solidFill>
                  <a:schemeClr val="tx1"/>
                </a:solidFill>
              </a:rPr>
              <a:t>35</a:t>
            </a:r>
            <a:r>
              <a:rPr lang="en-US" dirty="0" smtClean="0">
                <a:solidFill>
                  <a:schemeClr val="tx1"/>
                </a:solidFill>
              </a:rPr>
              <a:t>And whenever the children of Israel saw the face of Moses, that the skin of Moses’ face shone, then Moses would put the veil on his face again, until he went in to speak with Him. </a:t>
            </a:r>
            <a:endParaRPr lang="en-US" dirty="0">
              <a:solidFill>
                <a:schemeClr val="tx1"/>
              </a:solidFill>
            </a:endParaRPr>
          </a:p>
        </p:txBody>
      </p:sp>
      <p:sp>
        <p:nvSpPr>
          <p:cNvPr id="3" name="Rounded Rectangle 2"/>
          <p:cNvSpPr/>
          <p:nvPr/>
        </p:nvSpPr>
        <p:spPr>
          <a:xfrm>
            <a:off x="381000" y="2743200"/>
            <a:ext cx="8412480" cy="10058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v. 35 (Expositors) “</a:t>
            </a:r>
            <a:r>
              <a:rPr lang="en-US" dirty="0" smtClean="0">
                <a:solidFill>
                  <a:schemeClr val="tx1"/>
                </a:solidFill>
              </a:rPr>
              <a:t>Moses’ radiance was only visible to the people when he was acting as the oracle of God. At other times he kept his face veiled.</a:t>
            </a:r>
            <a:endParaRPr lang="en-US" sz="1600" dirty="0">
              <a:solidFill>
                <a:schemeClr val="tx1"/>
              </a:solidFill>
            </a:endParaRPr>
          </a:p>
        </p:txBody>
      </p:sp>
      <p:sp>
        <p:nvSpPr>
          <p:cNvPr id="5" name="Rounded Rectangle 4"/>
          <p:cNvSpPr/>
          <p:nvPr/>
        </p:nvSpPr>
        <p:spPr>
          <a:xfrm>
            <a:off x="228600" y="3962400"/>
            <a:ext cx="8686800" cy="13716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(NSB) </a:t>
            </a:r>
            <a:r>
              <a:rPr lang="en-US" dirty="0" smtClean="0">
                <a:solidFill>
                  <a:schemeClr val="tx1"/>
                </a:solidFill>
              </a:rPr>
              <a:t>“The veil Moses wore concealed the glow of his face. This supernatural glow was enhanced on each subsequent encounter with the Lord. Paul taught that Moses wore the veil because the glow faded, a sign of imperfect glory. (II Cor. 3: 7, 13)”</a:t>
            </a: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990600"/>
            <a:ext cx="9144000" cy="11887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aseline="30000" dirty="0" smtClean="0">
                <a:solidFill>
                  <a:schemeClr val="tx1"/>
                </a:solidFill>
              </a:rPr>
              <a:t>1</a:t>
            </a:r>
            <a:r>
              <a:rPr lang="en-US" dirty="0" smtClean="0">
                <a:solidFill>
                  <a:schemeClr val="tx1"/>
                </a:solidFill>
              </a:rPr>
              <a:t>Then the Lord said to Moses, “Depart </a:t>
            </a:r>
            <a:r>
              <a:rPr lang="en-US" i="1" dirty="0" smtClean="0">
                <a:solidFill>
                  <a:schemeClr val="tx1"/>
                </a:solidFill>
              </a:rPr>
              <a:t>and</a:t>
            </a:r>
            <a:r>
              <a:rPr lang="en-US" dirty="0" smtClean="0">
                <a:solidFill>
                  <a:schemeClr val="tx1"/>
                </a:solidFill>
              </a:rPr>
              <a:t> go up from here, you and the people whom you have brought out of the land of Egypt, to the land of which I swore to Abraham, Isaac, and Jacob, saying, ‘To your descendants I will give it.’ </a:t>
            </a:r>
            <a:endParaRPr lang="en-US" dirty="0">
              <a:solidFill>
                <a:schemeClr val="tx1"/>
              </a:solidFill>
            </a:endParaRPr>
          </a:p>
        </p:txBody>
      </p:sp>
      <p:sp>
        <p:nvSpPr>
          <p:cNvPr id="3" name="Rectangle 2"/>
          <p:cNvSpPr/>
          <p:nvPr/>
        </p:nvSpPr>
        <p:spPr>
          <a:xfrm>
            <a:off x="0" y="3581400"/>
            <a:ext cx="9144000" cy="14630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aseline="30000" dirty="0" smtClean="0">
                <a:solidFill>
                  <a:schemeClr val="tx1"/>
                </a:solidFill>
              </a:rPr>
              <a:t>2</a:t>
            </a:r>
            <a:r>
              <a:rPr lang="en-US" dirty="0" smtClean="0">
                <a:solidFill>
                  <a:schemeClr val="tx1"/>
                </a:solidFill>
              </a:rPr>
              <a:t>And I will send </a:t>
            </a:r>
            <a:r>
              <a:rPr lang="en-US" i="1" dirty="0" smtClean="0">
                <a:solidFill>
                  <a:schemeClr val="tx1"/>
                </a:solidFill>
              </a:rPr>
              <a:t>My</a:t>
            </a:r>
            <a:r>
              <a:rPr lang="en-US" dirty="0" smtClean="0">
                <a:solidFill>
                  <a:schemeClr val="tx1"/>
                </a:solidFill>
              </a:rPr>
              <a:t> Angel before you, and I will drive out the Canaanite and the Amorite and the Hittite and the Perizzite and the Hivite and the Jebusite. </a:t>
            </a:r>
          </a:p>
          <a:p>
            <a:pPr algn="ctr"/>
            <a:r>
              <a:rPr lang="en-US" dirty="0" smtClean="0">
                <a:solidFill>
                  <a:schemeClr val="tx1"/>
                </a:solidFill>
              </a:rPr>
              <a:t/>
            </a:r>
            <a:br>
              <a:rPr lang="en-US" dirty="0" smtClean="0">
                <a:solidFill>
                  <a:schemeClr val="tx1"/>
                </a:solidFill>
              </a:rPr>
            </a:br>
            <a:r>
              <a:rPr lang="en-US" baseline="30000" dirty="0" smtClean="0">
                <a:solidFill>
                  <a:schemeClr val="tx1"/>
                </a:solidFill>
              </a:rPr>
              <a:t>3</a:t>
            </a:r>
            <a:r>
              <a:rPr lang="en-US" i="1" dirty="0" smtClean="0">
                <a:solidFill>
                  <a:schemeClr val="tx1"/>
                </a:solidFill>
              </a:rPr>
              <a:t>Go up</a:t>
            </a:r>
            <a:r>
              <a:rPr lang="en-US" dirty="0" smtClean="0">
                <a:solidFill>
                  <a:schemeClr val="tx1"/>
                </a:solidFill>
              </a:rPr>
              <a:t> to a land flowing with milk and honey; for </a:t>
            </a:r>
            <a:r>
              <a:rPr lang="en-US" b="1" dirty="0" smtClean="0">
                <a:solidFill>
                  <a:schemeClr val="tx1"/>
                </a:solidFill>
              </a:rPr>
              <a:t>I will not go up in your midst</a:t>
            </a:r>
            <a:r>
              <a:rPr lang="en-US" dirty="0" smtClean="0">
                <a:solidFill>
                  <a:schemeClr val="tx1"/>
                </a:solidFill>
              </a:rPr>
              <a:t>, lest I consume you on the way, for you </a:t>
            </a:r>
            <a:r>
              <a:rPr lang="en-US" i="1" dirty="0" smtClean="0">
                <a:solidFill>
                  <a:schemeClr val="tx1"/>
                </a:solidFill>
              </a:rPr>
              <a:t>are</a:t>
            </a:r>
            <a:r>
              <a:rPr lang="en-US" dirty="0" smtClean="0">
                <a:solidFill>
                  <a:schemeClr val="tx1"/>
                </a:solidFill>
              </a:rPr>
              <a:t> a stiff-necked people.” </a:t>
            </a:r>
            <a:endParaRPr lang="en-US" dirty="0">
              <a:solidFill>
                <a:schemeClr val="tx1"/>
              </a:solidFill>
            </a:endParaRPr>
          </a:p>
        </p:txBody>
      </p:sp>
      <p:sp>
        <p:nvSpPr>
          <p:cNvPr id="4" name="Rounded Rectangle 3"/>
          <p:cNvSpPr/>
          <p:nvPr/>
        </p:nvSpPr>
        <p:spPr>
          <a:xfrm>
            <a:off x="457200" y="2438400"/>
            <a:ext cx="8229600" cy="64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After the golden calf incident, God instructed Moses to depart with Israel for the promised land</a:t>
            </a:r>
            <a:endParaRPr lang="en-US" dirty="0">
              <a:solidFill>
                <a:schemeClr val="tx1"/>
              </a:solidFill>
            </a:endParaRPr>
          </a:p>
        </p:txBody>
      </p:sp>
      <p:sp>
        <p:nvSpPr>
          <p:cNvPr id="5" name="Rounded Rectangle 4"/>
          <p:cNvSpPr/>
          <p:nvPr/>
        </p:nvSpPr>
        <p:spPr>
          <a:xfrm>
            <a:off x="381000" y="5181600"/>
            <a:ext cx="8321040" cy="10058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v. 3 “I will not go up in your midst”</a:t>
            </a:r>
          </a:p>
          <a:p>
            <a:pPr algn="ctr"/>
            <a:r>
              <a:rPr lang="en-US" dirty="0" smtClean="0">
                <a:solidFill>
                  <a:schemeClr val="tx1"/>
                </a:solidFill>
              </a:rPr>
              <a:t>God would not be in the middle of their camp—the pillar of cloud and fire would lead them but not in the midst of their camp</a:t>
            </a:r>
            <a:endParaRPr lang="en-US" dirty="0">
              <a:solidFill>
                <a:schemeClr val="tx1"/>
              </a:solidFill>
            </a:endParaRPr>
          </a:p>
        </p:txBody>
      </p:sp>
      <p:sp>
        <p:nvSpPr>
          <p:cNvPr id="7" name="Oval 6"/>
          <p:cNvSpPr/>
          <p:nvPr/>
        </p:nvSpPr>
        <p:spPr>
          <a:xfrm>
            <a:off x="1524000" y="0"/>
            <a:ext cx="2377440" cy="73152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a:p>
            <a:pPr algn="ctr"/>
            <a:r>
              <a:rPr lang="en-US" dirty="0" smtClean="0">
                <a:solidFill>
                  <a:schemeClr val="tx1"/>
                </a:solidFill>
              </a:rPr>
              <a:t>Chapter 33</a:t>
            </a:r>
          </a:p>
          <a:p>
            <a:pPr algn="ctr"/>
            <a:endParaRPr lang="en-US" dirty="0">
              <a:solidFill>
                <a:schemeClr val="tx1"/>
              </a:solidFill>
            </a:endParaRPr>
          </a:p>
        </p:txBody>
      </p:sp>
      <p:sp>
        <p:nvSpPr>
          <p:cNvPr id="8" name="Rounded Rectangle 7"/>
          <p:cNvSpPr/>
          <p:nvPr/>
        </p:nvSpPr>
        <p:spPr>
          <a:xfrm>
            <a:off x="4648200" y="0"/>
            <a:ext cx="3931920" cy="5486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Mediation of Moses</a:t>
            </a: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228600" y="1219200"/>
            <a:ext cx="8686800" cy="10058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a:p>
            <a:pPr algn="ctr"/>
            <a:r>
              <a:rPr lang="en-US" dirty="0" smtClean="0">
                <a:solidFill>
                  <a:schemeClr val="tx1"/>
                </a:solidFill>
              </a:rPr>
              <a:t>Moses interceded on behalf of the people because of their sin</a:t>
            </a:r>
          </a:p>
          <a:p>
            <a:pPr algn="ctr"/>
            <a:endParaRPr lang="en-US" dirty="0" smtClean="0">
              <a:solidFill>
                <a:schemeClr val="tx1"/>
              </a:solidFill>
            </a:endParaRPr>
          </a:p>
          <a:p>
            <a:pPr algn="ctr">
              <a:buFont typeface="Wingdings" pitchFamily="2" charset="2"/>
              <a:buChar char="Ø"/>
            </a:pPr>
            <a:r>
              <a:rPr lang="en-US" dirty="0" smtClean="0">
                <a:solidFill>
                  <a:schemeClr val="tx1"/>
                </a:solidFill>
              </a:rPr>
              <a:t>He was a type of Christ—who intercedes on our behalf when we sin</a:t>
            </a:r>
          </a:p>
          <a:p>
            <a:pPr algn="ctr"/>
            <a:endParaRPr lang="en-US" dirty="0">
              <a:solidFill>
                <a:schemeClr val="tx1"/>
              </a:solidFill>
            </a:endParaRPr>
          </a:p>
        </p:txBody>
      </p:sp>
      <p:sp>
        <p:nvSpPr>
          <p:cNvPr id="3" name="Oval 2"/>
          <p:cNvSpPr/>
          <p:nvPr/>
        </p:nvSpPr>
        <p:spPr>
          <a:xfrm>
            <a:off x="3124200" y="0"/>
            <a:ext cx="3291840" cy="73152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Lessons</a:t>
            </a:r>
            <a:endParaRPr lang="en-US" dirty="0">
              <a:solidFill>
                <a:schemeClr val="tx1"/>
              </a:solidFill>
            </a:endParaRPr>
          </a:p>
        </p:txBody>
      </p:sp>
      <p:sp>
        <p:nvSpPr>
          <p:cNvPr id="4" name="Rounded Rectangle 3"/>
          <p:cNvSpPr/>
          <p:nvPr/>
        </p:nvSpPr>
        <p:spPr>
          <a:xfrm>
            <a:off x="304800" y="2590800"/>
            <a:ext cx="8595360" cy="10058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God was willing to renew the covenant relationship despite Israel’s unfaithfulness</a:t>
            </a:r>
          </a:p>
          <a:p>
            <a:pPr algn="ctr"/>
            <a:endParaRPr lang="en-US" dirty="0" smtClean="0">
              <a:solidFill>
                <a:schemeClr val="tx1"/>
              </a:solidFill>
            </a:endParaRPr>
          </a:p>
          <a:p>
            <a:pPr algn="ctr">
              <a:buFont typeface="Wingdings" pitchFamily="2" charset="2"/>
              <a:buChar char="Ø"/>
            </a:pPr>
            <a:r>
              <a:rPr lang="en-US" dirty="0" smtClean="0">
                <a:solidFill>
                  <a:schemeClr val="tx1"/>
                </a:solidFill>
              </a:rPr>
              <a:t>Reminds us of God’s great mercy he extends to all</a:t>
            </a:r>
            <a:endParaRPr lang="en-US" dirty="0">
              <a:solidFill>
                <a:schemeClr val="tx1"/>
              </a:solidFill>
            </a:endParaRPr>
          </a:p>
        </p:txBody>
      </p:sp>
      <p:sp>
        <p:nvSpPr>
          <p:cNvPr id="5" name="Rounded Rectangle 4"/>
          <p:cNvSpPr/>
          <p:nvPr/>
        </p:nvSpPr>
        <p:spPr>
          <a:xfrm>
            <a:off x="304800" y="3962400"/>
            <a:ext cx="8595360" cy="10058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“by no means clearing the iniquity”</a:t>
            </a:r>
          </a:p>
          <a:p>
            <a:pPr algn="ctr"/>
            <a:endParaRPr lang="en-US" dirty="0" smtClean="0">
              <a:solidFill>
                <a:schemeClr val="tx1"/>
              </a:solidFill>
            </a:endParaRPr>
          </a:p>
          <a:p>
            <a:pPr algn="ctr">
              <a:buFont typeface="Wingdings" pitchFamily="2" charset="2"/>
              <a:buChar char="Ø"/>
            </a:pPr>
            <a:r>
              <a:rPr lang="en-US" dirty="0" smtClean="0">
                <a:solidFill>
                  <a:schemeClr val="tx1"/>
                </a:solidFill>
              </a:rPr>
              <a:t>God is merciful and forgiving…but sin has its consequences</a:t>
            </a: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838200"/>
            <a:ext cx="9144000" cy="6400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aseline="30000" dirty="0" smtClean="0">
                <a:solidFill>
                  <a:schemeClr val="tx1"/>
                </a:solidFill>
              </a:rPr>
              <a:t>4</a:t>
            </a:r>
            <a:r>
              <a:rPr lang="en-US" dirty="0" smtClean="0">
                <a:solidFill>
                  <a:schemeClr val="tx1"/>
                </a:solidFill>
              </a:rPr>
              <a:t>And when the people heard this bad news, they mourned, and no one put on his ornaments. </a:t>
            </a:r>
            <a:endParaRPr lang="en-US" dirty="0">
              <a:solidFill>
                <a:schemeClr val="tx1"/>
              </a:solidFill>
            </a:endParaRPr>
          </a:p>
        </p:txBody>
      </p:sp>
      <p:sp>
        <p:nvSpPr>
          <p:cNvPr id="3" name="Rectangle 2"/>
          <p:cNvSpPr/>
          <p:nvPr/>
        </p:nvSpPr>
        <p:spPr>
          <a:xfrm>
            <a:off x="0" y="2667000"/>
            <a:ext cx="9144000" cy="16459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aseline="30000" dirty="0" smtClean="0">
                <a:solidFill>
                  <a:schemeClr val="tx1"/>
                </a:solidFill>
              </a:rPr>
              <a:t>5</a:t>
            </a:r>
            <a:r>
              <a:rPr lang="en-US" dirty="0" smtClean="0">
                <a:solidFill>
                  <a:schemeClr val="tx1"/>
                </a:solidFill>
              </a:rPr>
              <a:t>For the Lord had said to Moses, “Say to the children of Israel, ‘You </a:t>
            </a:r>
            <a:r>
              <a:rPr lang="en-US" i="1" dirty="0" smtClean="0">
                <a:solidFill>
                  <a:schemeClr val="tx1"/>
                </a:solidFill>
              </a:rPr>
              <a:t>are</a:t>
            </a:r>
            <a:r>
              <a:rPr lang="en-US" dirty="0" smtClean="0">
                <a:solidFill>
                  <a:schemeClr val="tx1"/>
                </a:solidFill>
              </a:rPr>
              <a:t> a stiff-necked people. I could come up into your midst in one moment and consume you. Now therefore, take off your ornaments, that I may know what to do to you.’”</a:t>
            </a:r>
          </a:p>
          <a:p>
            <a:pPr algn="ctr"/>
            <a:r>
              <a:rPr lang="en-US" dirty="0" smtClean="0">
                <a:solidFill>
                  <a:schemeClr val="tx1"/>
                </a:solidFill>
              </a:rPr>
              <a:t/>
            </a:r>
            <a:br>
              <a:rPr lang="en-US" dirty="0" smtClean="0">
                <a:solidFill>
                  <a:schemeClr val="tx1"/>
                </a:solidFill>
              </a:rPr>
            </a:br>
            <a:r>
              <a:rPr lang="en-US" baseline="30000" dirty="0" smtClean="0">
                <a:solidFill>
                  <a:schemeClr val="tx1"/>
                </a:solidFill>
              </a:rPr>
              <a:t>6</a:t>
            </a:r>
            <a:r>
              <a:rPr lang="en-US" dirty="0" smtClean="0">
                <a:solidFill>
                  <a:schemeClr val="tx1"/>
                </a:solidFill>
              </a:rPr>
              <a:t>So the children of Israel stripped themselves of their ornaments by Mount Horeb. </a:t>
            </a:r>
            <a:r>
              <a:rPr lang="en-US" dirty="0" smtClean="0"/>
              <a:t> </a:t>
            </a:r>
            <a:endParaRPr lang="en-US" dirty="0">
              <a:solidFill>
                <a:schemeClr val="tx1"/>
              </a:solidFill>
            </a:endParaRPr>
          </a:p>
        </p:txBody>
      </p:sp>
      <p:sp>
        <p:nvSpPr>
          <p:cNvPr id="4" name="Rounded Rectangle 3"/>
          <p:cNvSpPr/>
          <p:nvPr/>
        </p:nvSpPr>
        <p:spPr>
          <a:xfrm>
            <a:off x="3733800" y="152400"/>
            <a:ext cx="5394960" cy="5486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(paraphrase)</a:t>
            </a:r>
            <a:r>
              <a:rPr lang="en-US" dirty="0" smtClean="0">
                <a:solidFill>
                  <a:schemeClr val="tx1"/>
                </a:solidFill>
              </a:rPr>
              <a:t>“and stripped themselves of their  ornaments</a:t>
            </a:r>
            <a:endParaRPr lang="en-US" dirty="0">
              <a:solidFill>
                <a:schemeClr val="tx1"/>
              </a:solidFill>
            </a:endParaRPr>
          </a:p>
        </p:txBody>
      </p:sp>
      <p:cxnSp>
        <p:nvCxnSpPr>
          <p:cNvPr id="6" name="Straight Arrow Connector 5"/>
          <p:cNvCxnSpPr/>
          <p:nvPr/>
        </p:nvCxnSpPr>
        <p:spPr>
          <a:xfrm>
            <a:off x="5715000" y="457200"/>
            <a:ext cx="3810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Rounded Rectangle 7"/>
          <p:cNvSpPr/>
          <p:nvPr/>
        </p:nvSpPr>
        <p:spPr>
          <a:xfrm>
            <a:off x="304800" y="1600200"/>
            <a:ext cx="8503920" cy="914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‘ornaments”</a:t>
            </a:r>
          </a:p>
          <a:p>
            <a:pPr algn="ctr"/>
            <a:r>
              <a:rPr lang="en-US" sz="1600" dirty="0" smtClean="0">
                <a:solidFill>
                  <a:schemeClr val="tx1"/>
                </a:solidFill>
              </a:rPr>
              <a:t>(Expositors)  </a:t>
            </a:r>
            <a:r>
              <a:rPr lang="en-US" dirty="0" smtClean="0">
                <a:solidFill>
                  <a:schemeClr val="tx1"/>
                </a:solidFill>
              </a:rPr>
              <a:t>“In seasons of mourning it is customary with Eastern peoples to lay aside…and divest themselves of their jewels…”</a:t>
            </a:r>
            <a:endParaRPr lang="en-US" dirty="0">
              <a:solidFill>
                <a:schemeClr val="tx1"/>
              </a:solidFill>
            </a:endParaRPr>
          </a:p>
        </p:txBody>
      </p:sp>
      <p:sp>
        <p:nvSpPr>
          <p:cNvPr id="9" name="Rounded Rectangle 8"/>
          <p:cNvSpPr/>
          <p:nvPr/>
        </p:nvSpPr>
        <p:spPr>
          <a:xfrm>
            <a:off x="304800" y="4419600"/>
            <a:ext cx="8503920" cy="8229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smtClean="0">
              <a:solidFill>
                <a:schemeClr val="tx1"/>
              </a:solidFill>
            </a:endParaRPr>
          </a:p>
          <a:p>
            <a:pPr algn="ctr"/>
            <a:r>
              <a:rPr lang="en-US" sz="1600" dirty="0" smtClean="0">
                <a:solidFill>
                  <a:schemeClr val="tx1"/>
                </a:solidFill>
              </a:rPr>
              <a:t>v. 5 (Expositors) </a:t>
            </a:r>
            <a:r>
              <a:rPr lang="en-US" dirty="0" smtClean="0">
                <a:solidFill>
                  <a:schemeClr val="tx1"/>
                </a:solidFill>
              </a:rPr>
              <a:t>“They were asked to take off their ornaments, the ones they were already wearing, as a test of their repentance”</a:t>
            </a:r>
          </a:p>
        </p:txBody>
      </p:sp>
      <p:sp>
        <p:nvSpPr>
          <p:cNvPr id="10" name="Rounded Rectangle 9"/>
          <p:cNvSpPr/>
          <p:nvPr/>
        </p:nvSpPr>
        <p:spPr>
          <a:xfrm>
            <a:off x="685800" y="6096000"/>
            <a:ext cx="7772400" cy="5486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v. 6 (Keil and Delitzch) </a:t>
            </a:r>
            <a:r>
              <a:rPr lang="en-US" dirty="0" smtClean="0">
                <a:solidFill>
                  <a:schemeClr val="tx1"/>
                </a:solidFill>
              </a:rPr>
              <a:t>“Thus they entered formally into a penitential condition”</a:t>
            </a:r>
            <a:endParaRPr lang="en-US" dirty="0">
              <a:solidFill>
                <a:schemeClr val="tx1"/>
              </a:solidFill>
            </a:endParaRPr>
          </a:p>
        </p:txBody>
      </p:sp>
      <p:sp>
        <p:nvSpPr>
          <p:cNvPr id="11" name="Rounded Rectangle 10"/>
          <p:cNvSpPr/>
          <p:nvPr/>
        </p:nvSpPr>
        <p:spPr>
          <a:xfrm>
            <a:off x="685800" y="5334000"/>
            <a:ext cx="7955280" cy="64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a:p>
            <a:pPr algn="ctr"/>
            <a:r>
              <a:rPr lang="en-US" dirty="0" smtClean="0">
                <a:solidFill>
                  <a:schemeClr val="tx1"/>
                </a:solidFill>
              </a:rPr>
              <a:t>“that I may know what to do”—whether to inflict judgment or not, depending upon their penitence</a:t>
            </a:r>
          </a:p>
          <a:p>
            <a:pPr algn="ct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additive="base">
                                        <p:cTn id="27" dur="500" fill="hold"/>
                                        <p:tgtEl>
                                          <p:spTgt spid="3"/>
                                        </p:tgtEl>
                                        <p:attrNameLst>
                                          <p:attrName>ppt_x</p:attrName>
                                        </p:attrNameLst>
                                      </p:cBhvr>
                                      <p:tavLst>
                                        <p:tav tm="0">
                                          <p:val>
                                            <p:strVal val="#ppt_x"/>
                                          </p:val>
                                        </p:tav>
                                        <p:tav tm="100000">
                                          <p:val>
                                            <p:strVal val="#ppt_x"/>
                                          </p:val>
                                        </p:tav>
                                      </p:tavLst>
                                    </p:anim>
                                    <p:anim calcmode="lin" valueType="num">
                                      <p:cBhvr additive="base">
                                        <p:cTn id="2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8" grpId="0" animBg="1"/>
      <p:bldP spid="9" grpId="0" animBg="1"/>
      <p:bldP spid="10" grpId="0" animBg="1"/>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11887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aseline="30000" dirty="0" smtClean="0">
                <a:solidFill>
                  <a:schemeClr val="tx1"/>
                </a:solidFill>
              </a:rPr>
              <a:t>7</a:t>
            </a:r>
            <a:r>
              <a:rPr lang="en-US" dirty="0" smtClean="0">
                <a:solidFill>
                  <a:schemeClr val="tx1"/>
                </a:solidFill>
              </a:rPr>
              <a:t>Moses took his tent and pitched it outside the camp, far from the camp, and called it the tabernacle of meeting. And it came to pass </a:t>
            </a:r>
            <a:r>
              <a:rPr lang="en-US" i="1" dirty="0" smtClean="0">
                <a:solidFill>
                  <a:schemeClr val="tx1"/>
                </a:solidFill>
              </a:rPr>
              <a:t>that</a:t>
            </a:r>
            <a:r>
              <a:rPr lang="en-US" dirty="0" smtClean="0">
                <a:solidFill>
                  <a:schemeClr val="tx1"/>
                </a:solidFill>
              </a:rPr>
              <a:t> everyone who sought the Lord went out to the tabernacle of meeting which </a:t>
            </a:r>
            <a:r>
              <a:rPr lang="en-US" i="1" dirty="0" smtClean="0">
                <a:solidFill>
                  <a:schemeClr val="tx1"/>
                </a:solidFill>
              </a:rPr>
              <a:t>was</a:t>
            </a:r>
            <a:r>
              <a:rPr lang="en-US" dirty="0" smtClean="0">
                <a:solidFill>
                  <a:schemeClr val="tx1"/>
                </a:solidFill>
              </a:rPr>
              <a:t> outside the camp. </a:t>
            </a:r>
            <a:endParaRPr lang="en-US" dirty="0">
              <a:solidFill>
                <a:schemeClr val="tx1"/>
              </a:solidFill>
            </a:endParaRPr>
          </a:p>
        </p:txBody>
      </p:sp>
      <p:sp>
        <p:nvSpPr>
          <p:cNvPr id="3" name="Rectangle 2"/>
          <p:cNvSpPr/>
          <p:nvPr/>
        </p:nvSpPr>
        <p:spPr>
          <a:xfrm>
            <a:off x="0" y="2743200"/>
            <a:ext cx="9144000" cy="14630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aseline="30000" dirty="0" smtClean="0">
                <a:solidFill>
                  <a:schemeClr val="tx1"/>
                </a:solidFill>
              </a:rPr>
              <a:t>8</a:t>
            </a:r>
            <a:r>
              <a:rPr lang="en-US" dirty="0" smtClean="0">
                <a:solidFill>
                  <a:schemeClr val="tx1"/>
                </a:solidFill>
              </a:rPr>
              <a:t>So it was, whenever Moses went out to the tabernacle, </a:t>
            </a:r>
            <a:r>
              <a:rPr lang="en-US" i="1" dirty="0" smtClean="0">
                <a:solidFill>
                  <a:schemeClr val="tx1"/>
                </a:solidFill>
              </a:rPr>
              <a:t>that</a:t>
            </a:r>
            <a:r>
              <a:rPr lang="en-US" dirty="0" smtClean="0">
                <a:solidFill>
                  <a:schemeClr val="tx1"/>
                </a:solidFill>
              </a:rPr>
              <a:t> all the people rose, and each man stood </a:t>
            </a:r>
            <a:r>
              <a:rPr lang="en-US" i="1" dirty="0" smtClean="0">
                <a:solidFill>
                  <a:schemeClr val="tx1"/>
                </a:solidFill>
              </a:rPr>
              <a:t>at</a:t>
            </a:r>
            <a:r>
              <a:rPr lang="en-US" dirty="0" smtClean="0">
                <a:solidFill>
                  <a:schemeClr val="tx1"/>
                </a:solidFill>
              </a:rPr>
              <a:t> his tent door and watched Moses until he had gone into the tabernacle. </a:t>
            </a:r>
          </a:p>
          <a:p>
            <a:pPr algn="ctr"/>
            <a:r>
              <a:rPr lang="en-US" dirty="0" smtClean="0">
                <a:solidFill>
                  <a:schemeClr val="tx1"/>
                </a:solidFill>
              </a:rPr>
              <a:t/>
            </a:r>
            <a:br>
              <a:rPr lang="en-US" dirty="0" smtClean="0">
                <a:solidFill>
                  <a:schemeClr val="tx1"/>
                </a:solidFill>
              </a:rPr>
            </a:br>
            <a:r>
              <a:rPr lang="en-US" baseline="30000" dirty="0" smtClean="0">
                <a:solidFill>
                  <a:schemeClr val="tx1"/>
                </a:solidFill>
              </a:rPr>
              <a:t>9</a:t>
            </a:r>
            <a:r>
              <a:rPr lang="en-US" dirty="0" smtClean="0">
                <a:solidFill>
                  <a:schemeClr val="tx1"/>
                </a:solidFill>
              </a:rPr>
              <a:t>And it came to pass, when Moses entered the tabernacle, that the pillar of cloud descended and stood </a:t>
            </a:r>
            <a:r>
              <a:rPr lang="en-US" i="1" dirty="0" smtClean="0">
                <a:solidFill>
                  <a:schemeClr val="tx1"/>
                </a:solidFill>
              </a:rPr>
              <a:t>at</a:t>
            </a:r>
            <a:r>
              <a:rPr lang="en-US" dirty="0" smtClean="0">
                <a:solidFill>
                  <a:schemeClr val="tx1"/>
                </a:solidFill>
              </a:rPr>
              <a:t> the door of the tabernacle, and </a:t>
            </a:r>
            <a:r>
              <a:rPr lang="en-US" i="1" dirty="0" smtClean="0">
                <a:solidFill>
                  <a:schemeClr val="tx1"/>
                </a:solidFill>
              </a:rPr>
              <a:t>the Lord</a:t>
            </a:r>
            <a:r>
              <a:rPr lang="en-US" dirty="0" smtClean="0">
                <a:solidFill>
                  <a:schemeClr val="tx1"/>
                </a:solidFill>
              </a:rPr>
              <a:t> talked with Moses. </a:t>
            </a:r>
            <a:endParaRPr lang="en-US" dirty="0">
              <a:solidFill>
                <a:schemeClr val="tx1"/>
              </a:solidFill>
            </a:endParaRPr>
          </a:p>
        </p:txBody>
      </p:sp>
      <p:sp>
        <p:nvSpPr>
          <p:cNvPr id="4" name="Rounded Rectangle 3"/>
          <p:cNvSpPr/>
          <p:nvPr/>
        </p:nvSpPr>
        <p:spPr>
          <a:xfrm>
            <a:off x="381000" y="1371600"/>
            <a:ext cx="8412480" cy="118872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God descended in the pillar outside the camp—so Moses set up a tent called ‘the tabernacle of meeting, outside of the camp</a:t>
            </a:r>
          </a:p>
          <a:p>
            <a:pPr algn="ctr">
              <a:buFont typeface="Wingdings" pitchFamily="2" charset="2"/>
              <a:buChar char="§"/>
            </a:pPr>
            <a:r>
              <a:rPr lang="en-US" dirty="0" smtClean="0">
                <a:solidFill>
                  <a:schemeClr val="tx1"/>
                </a:solidFill>
              </a:rPr>
              <a:t>This tent was </a:t>
            </a:r>
            <a:r>
              <a:rPr lang="en-US" b="1" dirty="0" smtClean="0">
                <a:solidFill>
                  <a:schemeClr val="tx1"/>
                </a:solidFill>
              </a:rPr>
              <a:t>not the tabernacle</a:t>
            </a:r>
          </a:p>
          <a:p>
            <a:pPr algn="ctr">
              <a:buFont typeface="Wingdings" pitchFamily="2" charset="2"/>
              <a:buChar char="§"/>
            </a:pPr>
            <a:r>
              <a:rPr lang="en-US" dirty="0" smtClean="0">
                <a:solidFill>
                  <a:schemeClr val="tx1"/>
                </a:solidFill>
              </a:rPr>
              <a:t>God would not come in the midst of the people at this juncture of time</a:t>
            </a:r>
            <a:endParaRPr lang="en-US" dirty="0">
              <a:solidFill>
                <a:schemeClr val="tx1"/>
              </a:solidFill>
            </a:endParaRPr>
          </a:p>
        </p:txBody>
      </p:sp>
      <p:sp>
        <p:nvSpPr>
          <p:cNvPr id="5" name="Rounded Rectangle 4"/>
          <p:cNvSpPr/>
          <p:nvPr/>
        </p:nvSpPr>
        <p:spPr>
          <a:xfrm>
            <a:off x="381000" y="4419600"/>
            <a:ext cx="8321040" cy="118872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(BKC) </a:t>
            </a:r>
            <a:r>
              <a:rPr lang="en-US" dirty="0" smtClean="0">
                <a:solidFill>
                  <a:schemeClr val="tx1"/>
                </a:solidFill>
              </a:rPr>
              <a:t>“The size and contents of this tent are not known, but it reminded the people that their sin was an alienating force in their relationship with God”</a:t>
            </a: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315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aseline="30000" dirty="0" smtClean="0">
                <a:solidFill>
                  <a:schemeClr val="tx1"/>
                </a:solidFill>
              </a:rPr>
              <a:t>10</a:t>
            </a:r>
            <a:r>
              <a:rPr lang="en-US" dirty="0" smtClean="0">
                <a:solidFill>
                  <a:schemeClr val="tx1"/>
                </a:solidFill>
              </a:rPr>
              <a:t>All the people saw the pillar of cloud standing </a:t>
            </a:r>
            <a:r>
              <a:rPr lang="en-US" i="1" dirty="0" smtClean="0">
                <a:solidFill>
                  <a:schemeClr val="tx1"/>
                </a:solidFill>
              </a:rPr>
              <a:t>at</a:t>
            </a:r>
            <a:r>
              <a:rPr lang="en-US" dirty="0" smtClean="0">
                <a:solidFill>
                  <a:schemeClr val="tx1"/>
                </a:solidFill>
              </a:rPr>
              <a:t> the tabernacle door, and all the people rose and worshiped, each man </a:t>
            </a:r>
            <a:r>
              <a:rPr lang="en-US" i="1" dirty="0" smtClean="0">
                <a:solidFill>
                  <a:schemeClr val="tx1"/>
                </a:solidFill>
              </a:rPr>
              <a:t>in</a:t>
            </a:r>
            <a:r>
              <a:rPr lang="en-US" dirty="0" smtClean="0">
                <a:solidFill>
                  <a:schemeClr val="tx1"/>
                </a:solidFill>
              </a:rPr>
              <a:t> his tent door. </a:t>
            </a:r>
            <a:endParaRPr lang="en-US" dirty="0">
              <a:solidFill>
                <a:schemeClr val="tx1"/>
              </a:solidFill>
            </a:endParaRPr>
          </a:p>
        </p:txBody>
      </p:sp>
      <p:sp>
        <p:nvSpPr>
          <p:cNvPr id="3" name="Rectangle 2"/>
          <p:cNvSpPr/>
          <p:nvPr/>
        </p:nvSpPr>
        <p:spPr>
          <a:xfrm>
            <a:off x="0" y="1752600"/>
            <a:ext cx="9144000" cy="10972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aseline="30000" dirty="0" smtClean="0">
                <a:solidFill>
                  <a:schemeClr val="tx1"/>
                </a:solidFill>
              </a:rPr>
              <a:t>11</a:t>
            </a:r>
            <a:r>
              <a:rPr lang="en-US" dirty="0" smtClean="0">
                <a:solidFill>
                  <a:schemeClr val="tx1"/>
                </a:solidFill>
              </a:rPr>
              <a:t>So the Lord spoke to Moses </a:t>
            </a:r>
            <a:r>
              <a:rPr lang="en-US" b="1" dirty="0" smtClean="0">
                <a:solidFill>
                  <a:schemeClr val="tx1"/>
                </a:solidFill>
              </a:rPr>
              <a:t>face to face</a:t>
            </a:r>
            <a:r>
              <a:rPr lang="en-US" dirty="0" smtClean="0">
                <a:solidFill>
                  <a:schemeClr val="tx1"/>
                </a:solidFill>
              </a:rPr>
              <a:t>, as a man speaks to his friend. And he would return to the camp, but his servant Joshua the son of Nun, a young man, did not depart from the tabernacle. </a:t>
            </a:r>
            <a:endParaRPr lang="en-US" dirty="0">
              <a:solidFill>
                <a:schemeClr val="tx1"/>
              </a:solidFill>
            </a:endParaRPr>
          </a:p>
        </p:txBody>
      </p:sp>
      <p:sp>
        <p:nvSpPr>
          <p:cNvPr id="4" name="Rounded Rectangle 3"/>
          <p:cNvSpPr/>
          <p:nvPr/>
        </p:nvSpPr>
        <p:spPr>
          <a:xfrm>
            <a:off x="228600" y="914400"/>
            <a:ext cx="8595360" cy="640080"/>
          </a:xfrm>
          <a:prstGeom prst="roundRect">
            <a:avLst>
              <a:gd name="adj" fmla="val 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(BKC) </a:t>
            </a:r>
            <a:r>
              <a:rPr lang="en-US" dirty="0" smtClean="0">
                <a:solidFill>
                  <a:schemeClr val="tx1"/>
                </a:solidFill>
              </a:rPr>
              <a:t>“They could worship God from a distance; He was outside of their community”</a:t>
            </a:r>
            <a:endParaRPr lang="en-US" dirty="0">
              <a:solidFill>
                <a:schemeClr val="tx1"/>
              </a:solidFill>
            </a:endParaRPr>
          </a:p>
        </p:txBody>
      </p:sp>
      <p:sp>
        <p:nvSpPr>
          <p:cNvPr id="5" name="Rounded Rectangle 4"/>
          <p:cNvSpPr/>
          <p:nvPr/>
        </p:nvSpPr>
        <p:spPr>
          <a:xfrm>
            <a:off x="304800" y="3733800"/>
            <a:ext cx="8503920" cy="10058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[V. 20] “</a:t>
            </a:r>
            <a:r>
              <a:rPr lang="en-US" dirty="0" smtClean="0">
                <a:solidFill>
                  <a:schemeClr val="tx1"/>
                </a:solidFill>
              </a:rPr>
              <a:t>My face shall not be seen</a:t>
            </a:r>
            <a:r>
              <a:rPr lang="en-US" sz="1600" dirty="0" smtClean="0">
                <a:solidFill>
                  <a:schemeClr val="tx1"/>
                </a:solidFill>
              </a:rPr>
              <a:t>”—Contradiction?</a:t>
            </a:r>
          </a:p>
          <a:p>
            <a:pPr algn="ctr"/>
            <a:r>
              <a:rPr lang="en-US" sz="1600" dirty="0" smtClean="0">
                <a:solidFill>
                  <a:schemeClr val="tx1"/>
                </a:solidFill>
              </a:rPr>
              <a:t>(BKC) </a:t>
            </a:r>
            <a:r>
              <a:rPr lang="en-US" dirty="0" smtClean="0">
                <a:solidFill>
                  <a:schemeClr val="tx1"/>
                </a:solidFill>
              </a:rPr>
              <a:t> “face to face is a </a:t>
            </a:r>
            <a:r>
              <a:rPr lang="en-US" b="1" dirty="0" smtClean="0">
                <a:solidFill>
                  <a:schemeClr val="tx1"/>
                </a:solidFill>
              </a:rPr>
              <a:t>figurative</a:t>
            </a:r>
            <a:r>
              <a:rPr lang="en-US" dirty="0" smtClean="0">
                <a:solidFill>
                  <a:schemeClr val="tx1"/>
                </a:solidFill>
              </a:rPr>
              <a:t> expression suggesting </a:t>
            </a:r>
            <a:r>
              <a:rPr lang="en-US" b="1" dirty="0" smtClean="0">
                <a:solidFill>
                  <a:schemeClr val="tx1"/>
                </a:solidFill>
              </a:rPr>
              <a:t>openness and friendship</a:t>
            </a:r>
            <a:r>
              <a:rPr lang="en-US" dirty="0" smtClean="0">
                <a:solidFill>
                  <a:schemeClr val="tx1"/>
                </a:solidFill>
              </a:rPr>
              <a:t>”</a:t>
            </a:r>
            <a:endParaRPr lang="en-US" dirty="0">
              <a:solidFill>
                <a:schemeClr val="tx1"/>
              </a:solidFill>
            </a:endParaRPr>
          </a:p>
        </p:txBody>
      </p:sp>
      <p:sp>
        <p:nvSpPr>
          <p:cNvPr id="9" name="Rounded Rectangle 8"/>
          <p:cNvSpPr/>
          <p:nvPr/>
        </p:nvSpPr>
        <p:spPr>
          <a:xfrm>
            <a:off x="533400" y="2971800"/>
            <a:ext cx="7955280" cy="5486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v. 11 “</a:t>
            </a:r>
            <a:r>
              <a:rPr lang="en-US" b="1" dirty="0" smtClean="0">
                <a:solidFill>
                  <a:schemeClr val="tx1"/>
                </a:solidFill>
              </a:rPr>
              <a:t>face to face</a:t>
            </a:r>
            <a:r>
              <a:rPr lang="en-US" dirty="0" smtClean="0">
                <a:solidFill>
                  <a:schemeClr val="tx1"/>
                </a:solidFill>
              </a:rPr>
              <a:t>”—Moses spoke to God [pre-incarnate Christ] as a friend</a:t>
            </a:r>
            <a:endParaRPr lang="en-US" dirty="0">
              <a:solidFill>
                <a:schemeClr val="tx1"/>
              </a:solidFill>
            </a:endParaRPr>
          </a:p>
        </p:txBody>
      </p:sp>
      <p:sp>
        <p:nvSpPr>
          <p:cNvPr id="10" name="Rounded Rectangle 9"/>
          <p:cNvSpPr/>
          <p:nvPr/>
        </p:nvSpPr>
        <p:spPr>
          <a:xfrm>
            <a:off x="762000" y="5029200"/>
            <a:ext cx="7772400" cy="5486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Moses, acting as intercessor for the people was himself a type of Jesus Christ</a:t>
            </a:r>
          </a:p>
        </p:txBody>
      </p:sp>
      <p:sp>
        <p:nvSpPr>
          <p:cNvPr id="11" name="Rounded Rectangle 10"/>
          <p:cNvSpPr/>
          <p:nvPr/>
        </p:nvSpPr>
        <p:spPr>
          <a:xfrm>
            <a:off x="457200" y="5867400"/>
            <a:ext cx="8046720" cy="64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a:p>
            <a:pPr algn="ctr"/>
            <a:r>
              <a:rPr lang="en-US" dirty="0" smtClean="0">
                <a:solidFill>
                  <a:schemeClr val="tx1"/>
                </a:solidFill>
              </a:rPr>
              <a:t>Moses [as friend of God] intercedes for the people: 3 requests—v. 13; v.15-17; v.18</a:t>
            </a:r>
          </a:p>
          <a:p>
            <a:pPr algn="ct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9" grpId="0" animBg="1"/>
      <p:bldP spid="10"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10972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30000" dirty="0" smtClean="0">
              <a:solidFill>
                <a:schemeClr val="tx1"/>
              </a:solidFill>
            </a:endParaRPr>
          </a:p>
          <a:p>
            <a:pPr algn="ctr"/>
            <a:endParaRPr lang="en-US" baseline="30000" dirty="0" smtClean="0">
              <a:solidFill>
                <a:schemeClr val="tx1"/>
              </a:solidFill>
            </a:endParaRPr>
          </a:p>
          <a:p>
            <a:pPr algn="ctr"/>
            <a:r>
              <a:rPr lang="en-US" baseline="30000" dirty="0" smtClean="0">
                <a:solidFill>
                  <a:schemeClr val="tx1"/>
                </a:solidFill>
              </a:rPr>
              <a:t>12</a:t>
            </a:r>
            <a:r>
              <a:rPr lang="en-US" dirty="0" smtClean="0">
                <a:solidFill>
                  <a:schemeClr val="tx1"/>
                </a:solidFill>
              </a:rPr>
              <a:t>Then Moses said to the Lord, “See, You say to me, ‘Bring up this people.’ But You have not let me know </a:t>
            </a:r>
            <a:r>
              <a:rPr lang="en-US" b="1" dirty="0" smtClean="0">
                <a:solidFill>
                  <a:schemeClr val="tx1"/>
                </a:solidFill>
              </a:rPr>
              <a:t>whom You will send with me</a:t>
            </a:r>
            <a:r>
              <a:rPr lang="en-US" dirty="0" smtClean="0">
                <a:solidFill>
                  <a:schemeClr val="tx1"/>
                </a:solidFill>
              </a:rPr>
              <a:t>. Yet You have said, ‘I know you by name, and you have also found grace in My sight.’ </a:t>
            </a:r>
            <a:br>
              <a:rPr lang="en-US" dirty="0" smtClean="0">
                <a:solidFill>
                  <a:schemeClr val="tx1"/>
                </a:solidFill>
              </a:rPr>
            </a:br>
            <a:r>
              <a:rPr lang="en-US" dirty="0" smtClean="0"/>
              <a:t>.” </a:t>
            </a:r>
            <a:endParaRPr lang="en-US" dirty="0">
              <a:solidFill>
                <a:schemeClr val="tx1"/>
              </a:solidFill>
            </a:endParaRPr>
          </a:p>
        </p:txBody>
      </p:sp>
      <p:sp>
        <p:nvSpPr>
          <p:cNvPr id="3" name="Rectangle 2"/>
          <p:cNvSpPr/>
          <p:nvPr/>
        </p:nvSpPr>
        <p:spPr>
          <a:xfrm>
            <a:off x="0" y="4648200"/>
            <a:ext cx="9144000" cy="5486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
            </a:r>
            <a:br>
              <a:rPr lang="en-US" dirty="0" smtClean="0">
                <a:solidFill>
                  <a:schemeClr val="tx1"/>
                </a:solidFill>
              </a:rPr>
            </a:br>
            <a:endParaRPr lang="en-US" dirty="0" smtClean="0">
              <a:solidFill>
                <a:schemeClr val="tx1"/>
              </a:solidFill>
            </a:endParaRPr>
          </a:p>
          <a:p>
            <a:pPr algn="ctr"/>
            <a:r>
              <a:rPr lang="en-US" baseline="30000" dirty="0" smtClean="0">
                <a:solidFill>
                  <a:schemeClr val="tx1"/>
                </a:solidFill>
              </a:rPr>
              <a:t>14</a:t>
            </a:r>
            <a:r>
              <a:rPr lang="en-US" dirty="0" smtClean="0">
                <a:solidFill>
                  <a:schemeClr val="tx1"/>
                </a:solidFill>
              </a:rPr>
              <a:t>And He said, “My Presence will go </a:t>
            </a:r>
            <a:r>
              <a:rPr lang="en-US" i="1" dirty="0" smtClean="0">
                <a:solidFill>
                  <a:schemeClr val="tx1"/>
                </a:solidFill>
              </a:rPr>
              <a:t>with you,</a:t>
            </a:r>
            <a:r>
              <a:rPr lang="en-US" dirty="0" smtClean="0">
                <a:solidFill>
                  <a:schemeClr val="tx1"/>
                </a:solidFill>
              </a:rPr>
              <a:t> and I will give you rest.”</a:t>
            </a:r>
          </a:p>
          <a:p>
            <a:pPr algn="ctr"/>
            <a:r>
              <a:rPr lang="en-US" dirty="0" smtClean="0">
                <a:solidFill>
                  <a:schemeClr val="tx1"/>
                </a:solidFill>
              </a:rPr>
              <a:t> </a:t>
            </a:r>
            <a:br>
              <a:rPr lang="en-US" dirty="0" smtClean="0">
                <a:solidFill>
                  <a:schemeClr val="tx1"/>
                </a:solidFill>
              </a:rPr>
            </a:br>
            <a:endParaRPr lang="en-US" dirty="0">
              <a:solidFill>
                <a:schemeClr val="tx1"/>
              </a:solidFill>
            </a:endParaRPr>
          </a:p>
        </p:txBody>
      </p:sp>
      <p:sp>
        <p:nvSpPr>
          <p:cNvPr id="5" name="Rectangle 4"/>
          <p:cNvSpPr/>
          <p:nvPr/>
        </p:nvSpPr>
        <p:spPr>
          <a:xfrm>
            <a:off x="0" y="2743200"/>
            <a:ext cx="9144000" cy="10058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aseline="30000" dirty="0" smtClean="0">
                <a:solidFill>
                  <a:schemeClr val="tx1"/>
                </a:solidFill>
              </a:rPr>
              <a:t>13</a:t>
            </a:r>
            <a:r>
              <a:rPr lang="en-US" dirty="0" smtClean="0">
                <a:solidFill>
                  <a:schemeClr val="tx1"/>
                </a:solidFill>
              </a:rPr>
              <a:t>Now therefore, I pray, if I have found grace in Your sight, show me now Your way, that I may know You and that I may find grace in Your sight. And consider that this nation </a:t>
            </a:r>
            <a:r>
              <a:rPr lang="en-US" i="1" dirty="0" smtClean="0">
                <a:solidFill>
                  <a:schemeClr val="tx1"/>
                </a:solidFill>
              </a:rPr>
              <a:t>is</a:t>
            </a:r>
            <a:r>
              <a:rPr lang="en-US" dirty="0" smtClean="0">
                <a:solidFill>
                  <a:schemeClr val="tx1"/>
                </a:solidFill>
              </a:rPr>
              <a:t> Your people</a:t>
            </a:r>
            <a:endParaRPr lang="en-US" dirty="0">
              <a:solidFill>
                <a:schemeClr val="tx1"/>
              </a:solidFill>
            </a:endParaRPr>
          </a:p>
        </p:txBody>
      </p:sp>
      <p:sp>
        <p:nvSpPr>
          <p:cNvPr id="6" name="Rounded Rectangle 5"/>
          <p:cNvSpPr/>
          <p:nvPr/>
        </p:nvSpPr>
        <p:spPr>
          <a:xfrm>
            <a:off x="304800" y="5410200"/>
            <a:ext cx="8503920" cy="10972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(Tanakh translation) “</a:t>
            </a:r>
            <a:r>
              <a:rPr lang="en-US" dirty="0" smtClean="0">
                <a:solidFill>
                  <a:schemeClr val="tx1"/>
                </a:solidFill>
              </a:rPr>
              <a:t>I personally will go and deliver you to safety”</a:t>
            </a:r>
          </a:p>
          <a:p>
            <a:pPr algn="ctr"/>
            <a:endParaRPr lang="en-US" dirty="0" smtClean="0">
              <a:solidFill>
                <a:schemeClr val="tx1"/>
              </a:solidFill>
            </a:endParaRPr>
          </a:p>
          <a:p>
            <a:pPr algn="ctr"/>
            <a:r>
              <a:rPr lang="en-US" dirty="0" smtClean="0">
                <a:solidFill>
                  <a:schemeClr val="tx1"/>
                </a:solidFill>
              </a:rPr>
              <a:t>“My presence”/I personally—a  reversal of this threat not to go with them at all [v.3-5]</a:t>
            </a:r>
            <a:endParaRPr lang="en-US" dirty="0">
              <a:solidFill>
                <a:schemeClr val="tx1"/>
              </a:solidFill>
            </a:endParaRPr>
          </a:p>
        </p:txBody>
      </p:sp>
      <p:sp>
        <p:nvSpPr>
          <p:cNvPr id="7" name="Rounded Rectangle 6"/>
          <p:cNvSpPr/>
          <p:nvPr/>
        </p:nvSpPr>
        <p:spPr>
          <a:xfrm>
            <a:off x="228600" y="1295400"/>
            <a:ext cx="8686800" cy="64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a:p>
            <a:pPr algn="ctr"/>
            <a:r>
              <a:rPr lang="en-US" sz="1600" dirty="0" smtClean="0">
                <a:solidFill>
                  <a:schemeClr val="tx1"/>
                </a:solidFill>
              </a:rPr>
              <a:t>v. 12 </a:t>
            </a:r>
            <a:r>
              <a:rPr lang="en-US" dirty="0" smtClean="0">
                <a:solidFill>
                  <a:schemeClr val="tx1"/>
                </a:solidFill>
              </a:rPr>
              <a:t>Moses says that God has not told him who will accompany him [and the people]</a:t>
            </a:r>
          </a:p>
          <a:p>
            <a:pPr algn="ctr"/>
            <a:endParaRPr lang="en-US" dirty="0">
              <a:solidFill>
                <a:schemeClr val="tx1"/>
              </a:solidFill>
            </a:endParaRPr>
          </a:p>
        </p:txBody>
      </p:sp>
      <p:sp>
        <p:nvSpPr>
          <p:cNvPr id="8" name="Rounded Rectangle 7"/>
          <p:cNvSpPr/>
          <p:nvPr/>
        </p:nvSpPr>
        <p:spPr>
          <a:xfrm>
            <a:off x="381000" y="3886200"/>
            <a:ext cx="8229600" cy="5486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v. 13 “show me your way”—your intentions for your people</a:t>
            </a:r>
            <a:endParaRPr lang="en-US" dirty="0">
              <a:solidFill>
                <a:schemeClr val="tx1"/>
              </a:solidFill>
            </a:endParaRPr>
          </a:p>
        </p:txBody>
      </p:sp>
      <p:sp>
        <p:nvSpPr>
          <p:cNvPr id="9" name="Rounded Rectangle 8"/>
          <p:cNvSpPr/>
          <p:nvPr/>
        </p:nvSpPr>
        <p:spPr>
          <a:xfrm>
            <a:off x="2362200" y="2209800"/>
            <a:ext cx="4663440" cy="3657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Moses 1</a:t>
            </a:r>
            <a:r>
              <a:rPr lang="en-US" baseline="30000" dirty="0" smtClean="0">
                <a:solidFill>
                  <a:schemeClr val="tx1"/>
                </a:solidFill>
              </a:rPr>
              <a:t>st</a:t>
            </a:r>
            <a:r>
              <a:rPr lang="en-US" dirty="0" smtClean="0">
                <a:solidFill>
                  <a:schemeClr val="tx1"/>
                </a:solidFill>
              </a:rPr>
              <a:t> request</a:t>
            </a: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anim calcmode="lin" valueType="num">
                                      <p:cBhvr additive="base">
                                        <p:cTn id="31" dur="500" fill="hold"/>
                                        <p:tgtEl>
                                          <p:spTgt spid="3"/>
                                        </p:tgtEl>
                                        <p:attrNameLst>
                                          <p:attrName>ppt_x</p:attrName>
                                        </p:attrNameLst>
                                      </p:cBhvr>
                                      <p:tavLst>
                                        <p:tav tm="0">
                                          <p:val>
                                            <p:strVal val="#ppt_x"/>
                                          </p:val>
                                        </p:tav>
                                        <p:tav tm="100000">
                                          <p:val>
                                            <p:strVal val="#ppt_x"/>
                                          </p:val>
                                        </p:tav>
                                      </p:tavLst>
                                    </p:anim>
                                    <p:anim calcmode="lin" valueType="num">
                                      <p:cBhvr additive="base">
                                        <p:cTn id="3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P spid="6" grpId="0" animBg="1"/>
      <p:bldP spid="7" grpId="0" animBg="1"/>
      <p:bldP spid="8"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09600"/>
            <a:ext cx="9144000" cy="16459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30000" dirty="0" smtClean="0">
              <a:solidFill>
                <a:schemeClr val="tx1"/>
              </a:solidFill>
            </a:endParaRPr>
          </a:p>
          <a:p>
            <a:pPr algn="ctr"/>
            <a:r>
              <a:rPr lang="en-US" baseline="30000" dirty="0" smtClean="0">
                <a:solidFill>
                  <a:schemeClr val="tx1"/>
                </a:solidFill>
              </a:rPr>
              <a:t>15</a:t>
            </a:r>
            <a:r>
              <a:rPr lang="en-US" dirty="0" smtClean="0">
                <a:solidFill>
                  <a:schemeClr val="tx1"/>
                </a:solidFill>
              </a:rPr>
              <a:t>Then he said to Him, “If Your Presence does not go </a:t>
            </a:r>
            <a:r>
              <a:rPr lang="en-US" i="1" dirty="0" smtClean="0">
                <a:solidFill>
                  <a:schemeClr val="tx1"/>
                </a:solidFill>
              </a:rPr>
              <a:t>with us,</a:t>
            </a:r>
            <a:r>
              <a:rPr lang="en-US" dirty="0" smtClean="0">
                <a:solidFill>
                  <a:schemeClr val="tx1"/>
                </a:solidFill>
              </a:rPr>
              <a:t> do not bring us up from here. </a:t>
            </a:r>
          </a:p>
          <a:p>
            <a:pPr algn="ctr"/>
            <a:r>
              <a:rPr lang="en-US" dirty="0" smtClean="0">
                <a:solidFill>
                  <a:schemeClr val="tx1"/>
                </a:solidFill>
              </a:rPr>
              <a:t/>
            </a:r>
            <a:br>
              <a:rPr lang="en-US" dirty="0" smtClean="0">
                <a:solidFill>
                  <a:schemeClr val="tx1"/>
                </a:solidFill>
              </a:rPr>
            </a:br>
            <a:r>
              <a:rPr lang="en-US" baseline="30000" dirty="0" smtClean="0">
                <a:solidFill>
                  <a:schemeClr val="tx1"/>
                </a:solidFill>
              </a:rPr>
              <a:t>16</a:t>
            </a:r>
            <a:r>
              <a:rPr lang="en-US" dirty="0" smtClean="0">
                <a:solidFill>
                  <a:schemeClr val="tx1"/>
                </a:solidFill>
              </a:rPr>
              <a:t>For how then will it be known that Your people and I have found grace in Your sight, except You go with us? So we shall be separate, Your people and I, from all the people who </a:t>
            </a:r>
            <a:r>
              <a:rPr lang="en-US" i="1" dirty="0" smtClean="0">
                <a:solidFill>
                  <a:schemeClr val="tx1"/>
                </a:solidFill>
              </a:rPr>
              <a:t>are</a:t>
            </a:r>
            <a:r>
              <a:rPr lang="en-US" dirty="0" smtClean="0">
                <a:solidFill>
                  <a:schemeClr val="tx1"/>
                </a:solidFill>
              </a:rPr>
              <a:t> upon the face of the earth.”</a:t>
            </a:r>
            <a:endParaRPr lang="en-US" dirty="0">
              <a:solidFill>
                <a:schemeClr val="tx1"/>
              </a:solidFill>
            </a:endParaRPr>
          </a:p>
        </p:txBody>
      </p:sp>
      <p:sp>
        <p:nvSpPr>
          <p:cNvPr id="3" name="Rounded Rectangle 2"/>
          <p:cNvSpPr/>
          <p:nvPr/>
        </p:nvSpPr>
        <p:spPr>
          <a:xfrm>
            <a:off x="2514600" y="0"/>
            <a:ext cx="4084320" cy="4572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2</a:t>
            </a:r>
            <a:r>
              <a:rPr lang="en-US" baseline="30000" dirty="0" smtClean="0">
                <a:solidFill>
                  <a:schemeClr val="tx1"/>
                </a:solidFill>
              </a:rPr>
              <a:t>nd</a:t>
            </a:r>
            <a:r>
              <a:rPr lang="en-US" dirty="0" smtClean="0">
                <a:solidFill>
                  <a:schemeClr val="tx1"/>
                </a:solidFill>
              </a:rPr>
              <a:t> Request of Moses</a:t>
            </a:r>
            <a:endParaRPr lang="en-US" dirty="0">
              <a:solidFill>
                <a:schemeClr val="tx1"/>
              </a:solidFill>
            </a:endParaRPr>
          </a:p>
        </p:txBody>
      </p:sp>
      <p:sp>
        <p:nvSpPr>
          <p:cNvPr id="4" name="Rectangle 3"/>
          <p:cNvSpPr/>
          <p:nvPr/>
        </p:nvSpPr>
        <p:spPr>
          <a:xfrm>
            <a:off x="0" y="4343400"/>
            <a:ext cx="9144000" cy="91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30000" dirty="0" smtClean="0">
              <a:solidFill>
                <a:schemeClr val="tx1"/>
              </a:solidFill>
            </a:endParaRPr>
          </a:p>
          <a:p>
            <a:pPr algn="ctr"/>
            <a:endParaRPr lang="en-US" baseline="30000" dirty="0" smtClean="0">
              <a:solidFill>
                <a:schemeClr val="tx1"/>
              </a:solidFill>
            </a:endParaRPr>
          </a:p>
          <a:p>
            <a:pPr algn="ctr"/>
            <a:r>
              <a:rPr lang="en-US" baseline="30000" dirty="0" smtClean="0">
                <a:solidFill>
                  <a:schemeClr val="tx1"/>
                </a:solidFill>
              </a:rPr>
              <a:t>17</a:t>
            </a:r>
            <a:r>
              <a:rPr lang="en-US" dirty="0" smtClean="0">
                <a:solidFill>
                  <a:schemeClr val="tx1"/>
                </a:solidFill>
              </a:rPr>
              <a:t>So the Lord said to Moses, “I will also do this thing that you have spoken; for you have found grace in My sight, and I know you by name.” </a:t>
            </a:r>
          </a:p>
          <a:p>
            <a:pPr algn="ctr"/>
            <a:endParaRPr lang="en-US" dirty="0">
              <a:solidFill>
                <a:schemeClr val="tx1"/>
              </a:solidFill>
            </a:endParaRPr>
          </a:p>
        </p:txBody>
      </p:sp>
      <p:sp>
        <p:nvSpPr>
          <p:cNvPr id="5" name="Rounded Rectangle 4"/>
          <p:cNvSpPr/>
          <p:nvPr/>
        </p:nvSpPr>
        <p:spPr>
          <a:xfrm>
            <a:off x="381000" y="2438400"/>
            <a:ext cx="8412480" cy="64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v. 15 </a:t>
            </a:r>
            <a:r>
              <a:rPr lang="en-US" dirty="0" smtClean="0">
                <a:solidFill>
                  <a:schemeClr val="tx1"/>
                </a:solidFill>
              </a:rPr>
              <a:t>Moses asks that they move no further unless God goes with them</a:t>
            </a:r>
            <a:endParaRPr lang="en-US" dirty="0">
              <a:solidFill>
                <a:schemeClr val="tx1"/>
              </a:solidFill>
            </a:endParaRPr>
          </a:p>
        </p:txBody>
      </p:sp>
      <p:sp>
        <p:nvSpPr>
          <p:cNvPr id="6" name="Rounded Rectangle 5"/>
          <p:cNvSpPr/>
          <p:nvPr/>
        </p:nvSpPr>
        <p:spPr>
          <a:xfrm>
            <a:off x="381000" y="5410200"/>
            <a:ext cx="8412480" cy="8229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God agrees to Moses request  to accompany the people and assures him that he has pleased him</a:t>
            </a:r>
            <a:endParaRPr lang="en-US" dirty="0">
              <a:solidFill>
                <a:schemeClr val="tx1"/>
              </a:solidFill>
            </a:endParaRPr>
          </a:p>
        </p:txBody>
      </p:sp>
      <p:sp>
        <p:nvSpPr>
          <p:cNvPr id="7" name="Rounded Rectangle 6"/>
          <p:cNvSpPr/>
          <p:nvPr/>
        </p:nvSpPr>
        <p:spPr>
          <a:xfrm>
            <a:off x="609600" y="3200400"/>
            <a:ext cx="7955280" cy="914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(NSB)  v. 16 </a:t>
            </a:r>
            <a:r>
              <a:rPr lang="en-US" dirty="0" smtClean="0">
                <a:solidFill>
                  <a:schemeClr val="tx1"/>
                </a:solidFill>
              </a:rPr>
              <a:t>“Only the Lord’s Presence would demonstrate to surrounding nations that Israel’s deliverance was really the work of the true and merciful God”</a:t>
            </a: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33400"/>
            <a:ext cx="9144000" cy="5486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aseline="30000" dirty="0" smtClean="0">
                <a:solidFill>
                  <a:schemeClr val="tx1"/>
                </a:solidFill>
              </a:rPr>
              <a:t>18</a:t>
            </a:r>
            <a:r>
              <a:rPr lang="en-US" dirty="0" smtClean="0">
                <a:solidFill>
                  <a:schemeClr val="tx1"/>
                </a:solidFill>
              </a:rPr>
              <a:t>And he said, “Please, show me Your glory.” </a:t>
            </a:r>
            <a:endParaRPr lang="en-US" dirty="0">
              <a:solidFill>
                <a:schemeClr val="tx1"/>
              </a:solidFill>
            </a:endParaRPr>
          </a:p>
        </p:txBody>
      </p:sp>
      <p:sp>
        <p:nvSpPr>
          <p:cNvPr id="3" name="Rectangle 2"/>
          <p:cNvSpPr/>
          <p:nvPr/>
        </p:nvSpPr>
        <p:spPr>
          <a:xfrm>
            <a:off x="0" y="3505200"/>
            <a:ext cx="9144000" cy="16459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aseline="30000" dirty="0" smtClean="0">
                <a:solidFill>
                  <a:schemeClr val="tx1"/>
                </a:solidFill>
              </a:rPr>
              <a:t>19</a:t>
            </a:r>
            <a:r>
              <a:rPr lang="en-US" dirty="0" smtClean="0">
                <a:solidFill>
                  <a:schemeClr val="tx1"/>
                </a:solidFill>
              </a:rPr>
              <a:t>Then He said, “I will make all My goodness pass before you, and </a:t>
            </a:r>
            <a:r>
              <a:rPr lang="en-US" b="1" dirty="0" smtClean="0">
                <a:solidFill>
                  <a:schemeClr val="tx1"/>
                </a:solidFill>
              </a:rPr>
              <a:t>I will proclaim the name of the Lord </a:t>
            </a:r>
            <a:r>
              <a:rPr lang="en-US" dirty="0" smtClean="0">
                <a:solidFill>
                  <a:schemeClr val="tx1"/>
                </a:solidFill>
              </a:rPr>
              <a:t>before you. I will be gracious to whom I will be gracious, and I will have compassion on whom I will have compassion.” </a:t>
            </a:r>
          </a:p>
          <a:p>
            <a:pPr algn="ctr"/>
            <a:r>
              <a:rPr lang="en-US" dirty="0" smtClean="0">
                <a:solidFill>
                  <a:schemeClr val="tx1"/>
                </a:solidFill>
              </a:rPr>
              <a:t/>
            </a:r>
            <a:br>
              <a:rPr lang="en-US" dirty="0" smtClean="0">
                <a:solidFill>
                  <a:schemeClr val="tx1"/>
                </a:solidFill>
              </a:rPr>
            </a:br>
            <a:r>
              <a:rPr lang="en-US" baseline="30000" dirty="0" smtClean="0">
                <a:solidFill>
                  <a:schemeClr val="tx1"/>
                </a:solidFill>
              </a:rPr>
              <a:t>20</a:t>
            </a:r>
            <a:r>
              <a:rPr lang="en-US" dirty="0" smtClean="0">
                <a:solidFill>
                  <a:schemeClr val="tx1"/>
                </a:solidFill>
              </a:rPr>
              <a:t>But He said, “You cannot see My face; for no man shall see Me, and live.” </a:t>
            </a:r>
            <a:endParaRPr lang="en-US" dirty="0">
              <a:solidFill>
                <a:schemeClr val="tx1"/>
              </a:solidFill>
            </a:endParaRPr>
          </a:p>
        </p:txBody>
      </p:sp>
      <p:sp>
        <p:nvSpPr>
          <p:cNvPr id="4" name="Rounded Rectangle 3"/>
          <p:cNvSpPr/>
          <p:nvPr/>
        </p:nvSpPr>
        <p:spPr>
          <a:xfrm>
            <a:off x="1905000" y="0"/>
            <a:ext cx="4754880" cy="3657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Moses 3</a:t>
            </a:r>
            <a:r>
              <a:rPr lang="en-US" baseline="30000" dirty="0" smtClean="0">
                <a:solidFill>
                  <a:schemeClr val="tx1"/>
                </a:solidFill>
              </a:rPr>
              <a:t>rd</a:t>
            </a:r>
            <a:r>
              <a:rPr lang="en-US" dirty="0" smtClean="0">
                <a:solidFill>
                  <a:schemeClr val="tx1"/>
                </a:solidFill>
              </a:rPr>
              <a:t> request</a:t>
            </a:r>
            <a:endParaRPr lang="en-US" dirty="0">
              <a:solidFill>
                <a:schemeClr val="tx1"/>
              </a:solidFill>
            </a:endParaRPr>
          </a:p>
        </p:txBody>
      </p:sp>
      <p:sp>
        <p:nvSpPr>
          <p:cNvPr id="5" name="Rounded Rectangle 4"/>
          <p:cNvSpPr/>
          <p:nvPr/>
        </p:nvSpPr>
        <p:spPr>
          <a:xfrm>
            <a:off x="1219200" y="1219200"/>
            <a:ext cx="6217920" cy="64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‘glory’ [Heb. </a:t>
            </a:r>
            <a:r>
              <a:rPr lang="en-US" i="1" dirty="0" smtClean="0">
                <a:solidFill>
                  <a:schemeClr val="tx1"/>
                </a:solidFill>
              </a:rPr>
              <a:t>Kabod</a:t>
            </a:r>
            <a:r>
              <a:rPr lang="en-US" dirty="0" smtClean="0">
                <a:solidFill>
                  <a:schemeClr val="tx1"/>
                </a:solidFill>
              </a:rPr>
              <a:t>]= literally weight</a:t>
            </a:r>
          </a:p>
          <a:p>
            <a:pPr algn="ctr"/>
            <a:r>
              <a:rPr lang="en-US" sz="1600" dirty="0" smtClean="0">
                <a:solidFill>
                  <a:schemeClr val="tx1"/>
                </a:solidFill>
              </a:rPr>
              <a:t>(Tyndale) </a:t>
            </a:r>
            <a:r>
              <a:rPr lang="en-US" dirty="0" smtClean="0">
                <a:solidFill>
                  <a:schemeClr val="tx1"/>
                </a:solidFill>
              </a:rPr>
              <a:t>“This is a prayer to see God as he is”</a:t>
            </a:r>
            <a:endParaRPr lang="en-US" dirty="0">
              <a:solidFill>
                <a:schemeClr val="tx1"/>
              </a:solidFill>
            </a:endParaRPr>
          </a:p>
        </p:txBody>
      </p:sp>
      <p:sp>
        <p:nvSpPr>
          <p:cNvPr id="7" name="Rounded Rectangle 6"/>
          <p:cNvSpPr/>
          <p:nvPr/>
        </p:nvSpPr>
        <p:spPr>
          <a:xfrm>
            <a:off x="533400" y="5410200"/>
            <a:ext cx="8229600" cy="914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(Tyndale) </a:t>
            </a:r>
            <a:r>
              <a:rPr lang="en-US" dirty="0" smtClean="0">
                <a:solidFill>
                  <a:schemeClr val="tx1"/>
                </a:solidFill>
              </a:rPr>
              <a:t>“God’s revelation will be of his ‘name’ (that is, his nature) proclaimed in terms of his deeds to man.</a:t>
            </a:r>
          </a:p>
          <a:p>
            <a:pPr algn="ctr"/>
            <a:r>
              <a:rPr lang="en-US" dirty="0" smtClean="0">
                <a:solidFill>
                  <a:schemeClr val="tx1"/>
                </a:solidFill>
              </a:rPr>
              <a:t>God’s nature is here defined as ‘goodness’…further describes as ‘grace’ and ‘mercy’”</a:t>
            </a:r>
            <a:endParaRPr lang="en-US" dirty="0">
              <a:solidFill>
                <a:schemeClr val="tx1"/>
              </a:solidFill>
            </a:endParaRPr>
          </a:p>
        </p:txBody>
      </p:sp>
      <p:sp>
        <p:nvSpPr>
          <p:cNvPr id="8" name="Rounded Rectangle 7"/>
          <p:cNvSpPr/>
          <p:nvPr/>
        </p:nvSpPr>
        <p:spPr>
          <a:xfrm>
            <a:off x="304800" y="1981200"/>
            <a:ext cx="7955280" cy="73152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(Companion) </a:t>
            </a:r>
            <a:r>
              <a:rPr lang="en-US" dirty="0" smtClean="0">
                <a:solidFill>
                  <a:schemeClr val="tx1"/>
                </a:solidFill>
              </a:rPr>
              <a:t>“The glory could not have been endured; grace comes first, glory is reserved for the future”</a:t>
            </a:r>
            <a:endParaRPr lang="en-US" dirty="0">
              <a:solidFill>
                <a:schemeClr val="tx1"/>
              </a:solidFill>
            </a:endParaRPr>
          </a:p>
        </p:txBody>
      </p:sp>
      <p:sp>
        <p:nvSpPr>
          <p:cNvPr id="9" name="Rounded Rectangle 8"/>
          <p:cNvSpPr/>
          <p:nvPr/>
        </p:nvSpPr>
        <p:spPr>
          <a:xfrm>
            <a:off x="6172200" y="2819400"/>
            <a:ext cx="2926080" cy="5486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Chapter 34: 5-7</a:t>
            </a:r>
            <a:endParaRPr lang="en-US" dirty="0">
              <a:solidFill>
                <a:schemeClr val="tx1"/>
              </a:solidFill>
            </a:endParaRPr>
          </a:p>
        </p:txBody>
      </p:sp>
      <p:cxnSp>
        <p:nvCxnSpPr>
          <p:cNvPr id="11" name="Straight Arrow Connector 10"/>
          <p:cNvCxnSpPr/>
          <p:nvPr/>
        </p:nvCxnSpPr>
        <p:spPr>
          <a:xfrm flipH="1" flipV="1">
            <a:off x="7772400" y="3200400"/>
            <a:ext cx="5334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ppt_x"/>
                                          </p:val>
                                        </p:tav>
                                        <p:tav tm="100000">
                                          <p:val>
                                            <p:strVal val="#ppt_x"/>
                                          </p:val>
                                        </p:tav>
                                      </p:tavLst>
                                    </p:anim>
                                    <p:anim calcmode="lin" valueType="num">
                                      <p:cBhvr additive="base">
                                        <p:cTn id="2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P spid="7" grpId="0" animBg="1"/>
      <p:bldP spid="8" grpId="0" animBg="1"/>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09600"/>
            <a:ext cx="9144000" cy="1828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aseline="30000" dirty="0" smtClean="0">
                <a:solidFill>
                  <a:schemeClr val="tx1"/>
                </a:solidFill>
              </a:rPr>
              <a:t>21</a:t>
            </a:r>
            <a:r>
              <a:rPr lang="en-US" dirty="0" smtClean="0">
                <a:solidFill>
                  <a:schemeClr val="tx1"/>
                </a:solidFill>
              </a:rPr>
              <a:t>And the Lord said, “Here is a place by Me, and you shall stand on the rock. </a:t>
            </a:r>
          </a:p>
          <a:p>
            <a:pPr algn="ctr"/>
            <a:r>
              <a:rPr lang="en-US" dirty="0" smtClean="0">
                <a:solidFill>
                  <a:schemeClr val="tx1"/>
                </a:solidFill>
              </a:rPr>
              <a:t/>
            </a:r>
            <a:br>
              <a:rPr lang="en-US" dirty="0" smtClean="0">
                <a:solidFill>
                  <a:schemeClr val="tx1"/>
                </a:solidFill>
              </a:rPr>
            </a:br>
            <a:r>
              <a:rPr lang="en-US" baseline="30000" dirty="0" smtClean="0">
                <a:solidFill>
                  <a:schemeClr val="tx1"/>
                </a:solidFill>
              </a:rPr>
              <a:t>22</a:t>
            </a:r>
            <a:r>
              <a:rPr lang="en-US" dirty="0" smtClean="0">
                <a:solidFill>
                  <a:schemeClr val="tx1"/>
                </a:solidFill>
              </a:rPr>
              <a:t>So it shall be, while My glory passes by, that I will put you in the cleft of the rock, and will cover you with My hand while I pass by. </a:t>
            </a:r>
          </a:p>
          <a:p>
            <a:pPr algn="ctr"/>
            <a:r>
              <a:rPr lang="en-US" dirty="0" smtClean="0">
                <a:solidFill>
                  <a:schemeClr val="tx1"/>
                </a:solidFill>
              </a:rPr>
              <a:t/>
            </a:r>
            <a:br>
              <a:rPr lang="en-US" dirty="0" smtClean="0">
                <a:solidFill>
                  <a:schemeClr val="tx1"/>
                </a:solidFill>
              </a:rPr>
            </a:br>
            <a:r>
              <a:rPr lang="en-US" baseline="30000" dirty="0" smtClean="0">
                <a:solidFill>
                  <a:schemeClr val="tx1"/>
                </a:solidFill>
              </a:rPr>
              <a:t>23</a:t>
            </a:r>
            <a:r>
              <a:rPr lang="en-US" dirty="0" smtClean="0">
                <a:solidFill>
                  <a:schemeClr val="tx1"/>
                </a:solidFill>
              </a:rPr>
              <a:t>Then I will take away My hand, and you shall see My back; but </a:t>
            </a:r>
            <a:r>
              <a:rPr lang="en-US" b="1" dirty="0" smtClean="0">
                <a:solidFill>
                  <a:schemeClr val="tx1"/>
                </a:solidFill>
              </a:rPr>
              <a:t>My face shall not be seen</a:t>
            </a:r>
            <a:r>
              <a:rPr lang="en-US" dirty="0" smtClean="0">
                <a:solidFill>
                  <a:schemeClr val="tx1"/>
                </a:solidFill>
              </a:rPr>
              <a:t>.</a:t>
            </a:r>
            <a:r>
              <a:rPr lang="en-US" dirty="0" smtClean="0"/>
              <a:t>” </a:t>
            </a:r>
            <a:endParaRPr lang="en-US" dirty="0">
              <a:solidFill>
                <a:schemeClr val="tx1"/>
              </a:solidFill>
            </a:endParaRPr>
          </a:p>
        </p:txBody>
      </p:sp>
      <p:sp>
        <p:nvSpPr>
          <p:cNvPr id="3" name="Rounded Rectangle 2"/>
          <p:cNvSpPr/>
          <p:nvPr/>
        </p:nvSpPr>
        <p:spPr>
          <a:xfrm>
            <a:off x="304800" y="2590800"/>
            <a:ext cx="8503920" cy="10058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(Tyndale</a:t>
            </a:r>
            <a:r>
              <a:rPr lang="en-US" dirty="0" smtClean="0">
                <a:solidFill>
                  <a:schemeClr val="tx1"/>
                </a:solidFill>
              </a:rPr>
              <a:t>)“man may see only where God has passed by and so know him by his past doings and acts. </a:t>
            </a:r>
          </a:p>
          <a:p>
            <a:pPr algn="ctr"/>
            <a:r>
              <a:rPr lang="en-US" dirty="0" smtClean="0">
                <a:solidFill>
                  <a:schemeClr val="tx1"/>
                </a:solidFill>
              </a:rPr>
              <a:t>For a full revelation of what God is like, man must wait until Jesus Christ (John 14:9)</a:t>
            </a:r>
            <a:endParaRPr lang="en-US" dirty="0">
              <a:solidFill>
                <a:schemeClr val="tx1"/>
              </a:solidFill>
            </a:endParaRPr>
          </a:p>
        </p:txBody>
      </p:sp>
      <p:sp>
        <p:nvSpPr>
          <p:cNvPr id="4" name="Rounded Rectangle 3"/>
          <p:cNvSpPr/>
          <p:nvPr/>
        </p:nvSpPr>
        <p:spPr>
          <a:xfrm>
            <a:off x="5334000" y="0"/>
            <a:ext cx="3749040" cy="4572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(Tanakh) </a:t>
            </a:r>
            <a:r>
              <a:rPr lang="en-US" dirty="0" smtClean="0">
                <a:solidFill>
                  <a:schemeClr val="tx1"/>
                </a:solidFill>
              </a:rPr>
              <a:t>“on the top of mount Sinai”</a:t>
            </a:r>
            <a:endParaRPr lang="en-US" dirty="0">
              <a:solidFill>
                <a:schemeClr val="tx1"/>
              </a:solidFill>
            </a:endParaRPr>
          </a:p>
        </p:txBody>
      </p:sp>
      <p:cxnSp>
        <p:nvCxnSpPr>
          <p:cNvPr id="6" name="Straight Arrow Connector 5"/>
          <p:cNvCxnSpPr/>
          <p:nvPr/>
        </p:nvCxnSpPr>
        <p:spPr>
          <a:xfrm flipH="1" flipV="1">
            <a:off x="6629400" y="381000"/>
            <a:ext cx="6096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Rounded Rectangle 7"/>
          <p:cNvSpPr/>
          <p:nvPr/>
        </p:nvSpPr>
        <p:spPr>
          <a:xfrm>
            <a:off x="457200" y="3733800"/>
            <a:ext cx="8229600" cy="914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v. 23 “</a:t>
            </a:r>
            <a:r>
              <a:rPr lang="en-US" dirty="0" smtClean="0">
                <a:solidFill>
                  <a:schemeClr val="tx1"/>
                </a:solidFill>
              </a:rPr>
              <a:t>my face shall not be seen</a:t>
            </a:r>
            <a:r>
              <a:rPr lang="en-US" sz="1600" dirty="0" smtClean="0">
                <a:solidFill>
                  <a:schemeClr val="tx1"/>
                </a:solidFill>
              </a:rPr>
              <a:t>”</a:t>
            </a:r>
          </a:p>
          <a:p>
            <a:pPr algn="ctr"/>
            <a:r>
              <a:rPr lang="en-US" sz="1600" dirty="0" smtClean="0">
                <a:solidFill>
                  <a:schemeClr val="tx1"/>
                </a:solidFill>
              </a:rPr>
              <a:t>(Tanakh) </a:t>
            </a:r>
            <a:r>
              <a:rPr lang="en-US" dirty="0" smtClean="0">
                <a:solidFill>
                  <a:schemeClr val="tx1"/>
                </a:solidFill>
              </a:rPr>
              <a:t>“According to Numbers 12: 8, Moses sees God’s ‘likeness’ [Heb. Temunah] which appears in poetic parallelism with ‘face’ in Psalm 17:15”</a:t>
            </a:r>
            <a:endParaRPr lang="en-US" dirty="0">
              <a:solidFill>
                <a:schemeClr val="tx1"/>
              </a:solidFill>
            </a:endParaRPr>
          </a:p>
        </p:txBody>
      </p:sp>
      <p:sp>
        <p:nvSpPr>
          <p:cNvPr id="9" name="Rectangle 8"/>
          <p:cNvSpPr/>
          <p:nvPr/>
        </p:nvSpPr>
        <p:spPr>
          <a:xfrm>
            <a:off x="609600" y="5943600"/>
            <a:ext cx="8229600" cy="7315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Psalm 17: 15</a:t>
            </a:r>
          </a:p>
          <a:p>
            <a:pPr algn="ctr"/>
            <a:r>
              <a:rPr lang="en-US" dirty="0" smtClean="0">
                <a:solidFill>
                  <a:schemeClr val="tx1"/>
                </a:solidFill>
              </a:rPr>
              <a:t>“As for me, I will see Your face in righteousness;”</a:t>
            </a:r>
            <a:endParaRPr lang="en-US" dirty="0">
              <a:solidFill>
                <a:schemeClr val="tx1"/>
              </a:solidFill>
            </a:endParaRPr>
          </a:p>
        </p:txBody>
      </p:sp>
      <p:sp>
        <p:nvSpPr>
          <p:cNvPr id="10" name="Rectangle 9"/>
          <p:cNvSpPr/>
          <p:nvPr/>
        </p:nvSpPr>
        <p:spPr>
          <a:xfrm>
            <a:off x="228600" y="4876800"/>
            <a:ext cx="8686800" cy="91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Numbers 12: 8</a:t>
            </a:r>
          </a:p>
          <a:p>
            <a:pPr algn="ctr"/>
            <a:r>
              <a:rPr lang="en-US" dirty="0" smtClean="0">
                <a:solidFill>
                  <a:schemeClr val="tx1"/>
                </a:solidFill>
              </a:rPr>
              <a:t>“ I speak with him face to face, Even plainly, and not in dark sayings; And he sees the form of the Lord.”</a:t>
            </a: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8" grpId="0" animBg="1"/>
      <p:bldP spid="9" grpId="0" animBg="1"/>
      <p:bldP spid="10"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1816</TotalTime>
  <Words>2723</Words>
  <Application>Microsoft Office PowerPoint</Application>
  <PresentationFormat>On-screen Show (4:3)</PresentationFormat>
  <Paragraphs>183</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Wingdings</vt:lpstr>
      <vt:lpstr>Office Theme</vt:lpstr>
      <vt:lpstr>Exodus 33-34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Exodus 31-32</dc:title>
  <dc:creator>owner</dc:creator>
  <cp:lastModifiedBy>Vicki Hachmann</cp:lastModifiedBy>
  <cp:revision>193</cp:revision>
  <dcterms:created xsi:type="dcterms:W3CDTF">2017-01-06T10:34:00Z</dcterms:created>
  <dcterms:modified xsi:type="dcterms:W3CDTF">2017-07-23T03:54:39Z</dcterms:modified>
</cp:coreProperties>
</file>